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752" r:id="rId2"/>
    <p:sldId id="987" r:id="rId3"/>
    <p:sldId id="998" r:id="rId4"/>
    <p:sldId id="997" r:id="rId5"/>
    <p:sldId id="999" r:id="rId6"/>
    <p:sldId id="986" r:id="rId7"/>
    <p:sldId id="1000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am" initials="s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D93419"/>
    <a:srgbClr val="DCA0DF"/>
    <a:srgbClr val="8ABCC0"/>
    <a:srgbClr val="FFFF00"/>
    <a:srgbClr val="D0D0D0"/>
    <a:srgbClr val="008E40"/>
    <a:srgbClr val="990033"/>
    <a:srgbClr val="D57B31"/>
    <a:srgbClr val="FFDE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3898" autoAdjust="0"/>
    <p:restoredTop sz="78744" autoAdjust="0"/>
  </p:normalViewPr>
  <p:slideViewPr>
    <p:cSldViewPr>
      <p:cViewPr>
        <p:scale>
          <a:sx n="120" d="100"/>
          <a:sy n="120" d="100"/>
        </p:scale>
        <p:origin x="664" y="28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101" d="100"/>
          <a:sy n="101" d="100"/>
        </p:scale>
        <p:origin x="3552" y="10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commentAuthors" Target="commentAuthors.xml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notesMaster" Target="notesMasters/notesMaster1.xml"/><Relationship Id="rId10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17C717-2E77-43F7-8BAA-E13F99C08DD4}" type="datetimeFigureOut">
              <a:rPr lang="en-US" smtClean="0"/>
              <a:t>1/31/16</a:t>
            </a:fld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2A6CD7-742B-4F90-ACC4-AFBCA0CF3A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060178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8FAD53-7DF4-4A15-9FFC-B2278C735E69}" type="datetimeFigureOut">
              <a:rPr lang="en-US" smtClean="0"/>
              <a:t>1/31/16</a:t>
            </a:fld>
            <a:endParaRPr lang="en-US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1A4F79-E684-4978-8182-2DD3F95DEE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30825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1A4F79-E684-4978-8182-2DD3F95DEE4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95244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Prof. Dr. Max Mustermann | </a:t>
            </a:r>
            <a:br>
              <a:rPr lang="de-DE" smtClean="0"/>
            </a:br>
            <a:r>
              <a:rPr lang="de-DE" smtClean="0"/>
              <a:t>Name of Faculty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2BDCDAC-DE62-4AD3-97B8-72AB65504827}" type="slidenum">
              <a:rPr lang="de-DE" smtClean="0"/>
              <a:pPr>
                <a:defRPr/>
              </a:pPr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32368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Prof. Dr. Max Mustermann | </a:t>
            </a:r>
            <a:br>
              <a:rPr lang="de-DE" smtClean="0"/>
            </a:br>
            <a:r>
              <a:rPr lang="de-DE" smtClean="0"/>
              <a:t>Name of Faculty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2BDCDAC-DE62-4AD3-97B8-72AB65504827}" type="slidenum">
              <a:rPr lang="de-DE" smtClean="0"/>
              <a:pPr>
                <a:defRPr/>
              </a:pPr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644234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Prof. Dr. Max Mustermann | </a:t>
            </a:r>
            <a:br>
              <a:rPr lang="de-DE" smtClean="0"/>
            </a:br>
            <a:r>
              <a:rPr lang="de-DE" smtClean="0"/>
              <a:t>Name of Faculty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2BDCDAC-DE62-4AD3-97B8-72AB65504827}" type="slidenum">
              <a:rPr lang="de-DE" smtClean="0"/>
              <a:pPr>
                <a:defRPr/>
              </a:pPr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323689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Prof. Dr. Max Mustermann | </a:t>
            </a:r>
            <a:br>
              <a:rPr lang="de-DE" smtClean="0"/>
            </a:br>
            <a:r>
              <a:rPr lang="de-DE" smtClean="0"/>
              <a:t>Name of Faculty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2BDCDAC-DE62-4AD3-97B8-72AB65504827}" type="slidenum">
              <a:rPr lang="de-DE" smtClean="0"/>
              <a:pPr>
                <a:defRPr/>
              </a:pPr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787413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Prof. Dr. Max Mustermann | </a:t>
            </a:r>
            <a:br>
              <a:rPr lang="de-DE" smtClean="0"/>
            </a:br>
            <a:r>
              <a:rPr lang="de-DE" smtClean="0"/>
              <a:t>Name of Faculty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2BDCDAC-DE62-4AD3-97B8-72AB65504827}" type="slidenum">
              <a:rPr lang="de-DE" smtClean="0"/>
              <a:pPr>
                <a:defRPr/>
              </a:pPr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323689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Prof. Dr. Max Mustermann | </a:t>
            </a:r>
            <a:br>
              <a:rPr lang="de-DE" smtClean="0"/>
            </a:br>
            <a:r>
              <a:rPr lang="de-DE" smtClean="0"/>
              <a:t>Name of Faculty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2BDCDAC-DE62-4AD3-97B8-72AB65504827}" type="slidenum">
              <a:rPr lang="de-DE" smtClean="0"/>
              <a:pPr>
                <a:defRPr/>
              </a:pPr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014758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elfolie">
    <p:bg>
      <p:bgPr>
        <a:solidFill>
          <a:srgbClr val="063D7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5" name="Rectangle 7"/>
          <p:cNvSpPr>
            <a:spLocks noChangeArrowheads="1"/>
          </p:cNvSpPr>
          <p:nvPr userDrawn="1"/>
        </p:nvSpPr>
        <p:spPr bwMode="auto">
          <a:xfrm>
            <a:off x="1" y="0"/>
            <a:ext cx="1200151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1800" smtClean="0">
              <a:solidFill>
                <a:srgbClr val="000000"/>
              </a:solidFill>
            </a:endParaRPr>
          </a:p>
        </p:txBody>
      </p:sp>
      <p:sp>
        <p:nvSpPr>
          <p:cNvPr id="12301" name="Rectangle 1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917700" y="3108326"/>
            <a:ext cx="2173224" cy="400110"/>
          </a:xfrm>
          <a:prstGeom prst="rect">
            <a:avLst/>
          </a:prstGeom>
          <a:extLst>
            <a:ext uri="{91240B29-F687-4f45-9708-019B960494DF}">
              <a14:hiddenLine xmlns=""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0" indent="0">
              <a:spcBef>
                <a:spcPct val="0"/>
              </a:spcBef>
              <a:buFontTx/>
              <a:buNone/>
              <a:defRPr sz="2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e-DE" altLang="de-DE" noProof="0" dirty="0" smtClean="0"/>
              <a:t>Ab hier Text 20 </a:t>
            </a:r>
            <a:r>
              <a:rPr lang="de-DE" altLang="de-DE" noProof="0" dirty="0" err="1" smtClean="0"/>
              <a:t>pt</a:t>
            </a:r>
            <a:endParaRPr lang="de-DE" altLang="de-DE" noProof="0" dirty="0" smtClean="0"/>
          </a:p>
        </p:txBody>
      </p:sp>
      <p:sp>
        <p:nvSpPr>
          <p:cNvPr id="12300" name="Rectangle 12"/>
          <p:cNvSpPr>
            <a:spLocks noGrp="1" noChangeArrowheads="1"/>
          </p:cNvSpPr>
          <p:nvPr>
            <p:ph type="ctrTitle" sz="quarter"/>
          </p:nvPr>
        </p:nvSpPr>
        <p:spPr>
          <a:xfrm>
            <a:off x="1917699" y="1619251"/>
            <a:ext cx="9055100" cy="519113"/>
          </a:xfrm>
        </p:spPr>
        <p:txBody>
          <a:bodyPr anchor="t"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altLang="de-DE" noProof="0" dirty="0" smtClean="0"/>
              <a:t>Dies ist eine Headline 36 </a:t>
            </a:r>
            <a:r>
              <a:rPr lang="de-DE" altLang="de-DE" noProof="0" dirty="0" err="1" smtClean="0"/>
              <a:t>pt</a:t>
            </a:r>
            <a:endParaRPr lang="de-DE" altLang="de-DE" noProof="0" dirty="0" smtClean="0"/>
          </a:p>
        </p:txBody>
      </p:sp>
      <p:pic>
        <p:nvPicPr>
          <p:cNvPr id="12306" name="Picture 18" descr="unilogo4c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0525"/>
          <a:stretch>
            <a:fillRect/>
          </a:stretch>
        </p:blipFill>
        <p:spPr bwMode="auto">
          <a:xfrm>
            <a:off x="0" y="431801"/>
            <a:ext cx="12192000" cy="89852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Grafik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1" y="565551"/>
            <a:ext cx="1327505" cy="6061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74098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77286" y="884237"/>
            <a:ext cx="11308313" cy="5135563"/>
          </a:xfrm>
          <a:prstGeom prst="rect">
            <a:avLst/>
          </a:prstGeo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AB839D-0B9B-4541-A022-60364300DBF9}" type="datetime1">
              <a:rPr lang="en-GB" smtClean="0"/>
              <a:t>31/01/2016</a:t>
            </a:fld>
            <a:endParaRPr lang="en-US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Piotr Rygielski  01.02.2016</a:t>
            </a:r>
            <a:endParaRPr lang="en-US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76CE9-DBD6-47B2-9488-80AA33A3CE5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5874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5F01D-6C11-D24F-92AD-BF1A1AB4F340}" type="datetime1">
              <a:rPr lang="en-GB" smtClean="0"/>
              <a:t>31/01/2016</a:t>
            </a:fld>
            <a:endParaRPr lang="en-US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Piotr Rygielski  01.02.2016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76CE9-DBD6-47B2-9488-80AA33A3CE5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87950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1600" y="154097"/>
            <a:ext cx="11278080" cy="442126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1600" y="1160762"/>
            <a:ext cx="11278080" cy="397625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idx="11"/>
          </p:nvPr>
        </p:nvSpPr>
        <p:spPr bwMode="auto">
          <a:xfrm>
            <a:off x="9690240" y="6597333"/>
            <a:ext cx="2119680" cy="234744"/>
          </a:xfrm>
          <a:prstGeom prst="rect">
            <a:avLst/>
          </a:prstGeom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tabLst>
                <a:tab pos="656650" algn="l"/>
                <a:tab pos="1313299" algn="l"/>
              </a:tabLst>
              <a:defRPr sz="1089" b="1">
                <a:solidFill>
                  <a:srgbClr val="FFFFFF"/>
                </a:solidFill>
                <a:ea typeface="DejaVu Sans" charset="0"/>
                <a:cs typeface="DejaVu Sans" charset="0"/>
              </a:defRPr>
            </a:lvl1pPr>
          </a:lstStyle>
          <a:p>
            <a:pPr>
              <a:defRPr/>
            </a:pPr>
            <a:fld id="{E950F07A-FD85-4E3D-8193-1296B9FAA1B9}" type="slidenum">
              <a:rPr lang="en-GB"/>
              <a:pPr>
                <a:defRPr/>
              </a:pPr>
              <a:t>‹#›</a:t>
            </a:fld>
            <a:r>
              <a:rPr lang="en-GB" dirty="0"/>
              <a:t> / change in master</a:t>
            </a:r>
          </a:p>
        </p:txBody>
      </p:sp>
    </p:spTree>
    <p:extLst>
      <p:ext uri="{BB962C8B-B14F-4D97-AF65-F5344CB8AC3E}">
        <p14:creationId xmlns:p14="http://schemas.microsoft.com/office/powerpoint/2010/main" val="23209585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924232" y="1143000"/>
            <a:ext cx="10798872" cy="5181600"/>
          </a:xfrm>
          <a:prstGeom prst="rect">
            <a:avLst/>
          </a:prstGeom>
        </p:spPr>
        <p:txBody>
          <a:bodyPr/>
          <a:lstStyle>
            <a:lvl1pPr marL="358775" indent="-358775">
              <a:spcBef>
                <a:spcPts val="2400"/>
              </a:spcBef>
              <a:buClr>
                <a:schemeClr val="tx2"/>
              </a:buClr>
              <a:buFont typeface="Wingdings" panose="05000000000000000000" pitchFamily="2" charset="2"/>
              <a:buChar char="§"/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27063" indent="-268288">
              <a:spcBef>
                <a:spcPts val="600"/>
              </a:spcBef>
              <a:buClr>
                <a:schemeClr val="tx2"/>
              </a:buClr>
              <a:buFont typeface="Wingdings" panose="05000000000000000000" pitchFamily="2" charset="2"/>
              <a:buChar char="§"/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896938" indent="-268288">
              <a:spcBef>
                <a:spcPts val="600"/>
              </a:spcBef>
              <a:buClr>
                <a:schemeClr val="tx2"/>
              </a:buClr>
              <a:buFont typeface="Wingdings" panose="05000000000000000000" pitchFamily="2" charset="2"/>
              <a:buChar char="§"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165225" indent="-269875">
              <a:spcBef>
                <a:spcPts val="600"/>
              </a:spcBef>
              <a:buClr>
                <a:schemeClr val="tx2"/>
              </a:buClr>
              <a:buFont typeface="Wingdings" panose="05000000000000000000" pitchFamily="2" charset="2"/>
              <a:buChar char="§"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435100" indent="-268288">
              <a:spcBef>
                <a:spcPts val="600"/>
              </a:spcBef>
              <a:buClr>
                <a:schemeClr val="tx2"/>
              </a:buClr>
              <a:buFont typeface="Wingdings" panose="05000000000000000000" pitchFamily="2" charset="2"/>
              <a:buChar char="§"/>
              <a:defRPr sz="105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en-US" dirty="0"/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1320800" y="236400"/>
            <a:ext cx="10871200" cy="425301"/>
          </a:xfrm>
        </p:spPr>
        <p:txBody>
          <a:bodyPr/>
          <a:lstStyle>
            <a:lvl1pPr>
              <a:defRPr sz="3600" b="1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en-US" dirty="0"/>
          </a:p>
        </p:txBody>
      </p:sp>
      <p:sp>
        <p:nvSpPr>
          <p:cNvPr id="11" name="Datumsplatzhalt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D10EF8-DEB8-1648-BADD-8A9DC5F7CE8A}" type="datetime1">
              <a:rPr lang="en-GB" smtClean="0"/>
              <a:t>31/01/2016</a:t>
            </a:fld>
            <a:endParaRPr lang="en-US" dirty="0"/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1"/>
          </p:nvPr>
        </p:nvSpPr>
        <p:spPr>
          <a:xfrm>
            <a:off x="924232" y="6616800"/>
            <a:ext cx="8002330" cy="241200"/>
          </a:xfrm>
        </p:spPr>
        <p:txBody>
          <a:bodyPr/>
          <a:lstStyle/>
          <a:p>
            <a:r>
              <a:rPr lang="en-US" smtClean="0"/>
              <a:t>Piotr Rygielski  01.02.2016</a:t>
            </a:r>
            <a:endParaRPr lang="en-US" dirty="0"/>
          </a:p>
        </p:txBody>
      </p:sp>
      <p:sp>
        <p:nvSpPr>
          <p:cNvPr id="13" name="Foliennummernplatzhalter 12"/>
          <p:cNvSpPr>
            <a:spLocks noGrp="1"/>
          </p:cNvSpPr>
          <p:nvPr>
            <p:ph type="sldNum" sz="quarter" idx="12"/>
          </p:nvPr>
        </p:nvSpPr>
        <p:spPr>
          <a:xfrm>
            <a:off x="76200" y="6609600"/>
            <a:ext cx="632636" cy="248400"/>
          </a:xfrm>
        </p:spPr>
        <p:txBody>
          <a:bodyPr/>
          <a:lstStyle>
            <a:lvl1pPr algn="r">
              <a:defRPr sz="1800" b="1"/>
            </a:lvl1pPr>
          </a:lstStyle>
          <a:p>
            <a:fld id="{5C476CE9-DBD6-47B2-9488-80AA33A3CE5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6693763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3600" b="1" cap="all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en-US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590C0-9D67-AC46-AA89-D2BB9E8A65DD}" type="datetime1">
              <a:rPr lang="en-GB" smtClean="0"/>
              <a:t>31/01/2016</a:t>
            </a:fld>
            <a:endParaRPr lang="en-US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Piotr Rygielski  01.02.2016</a:t>
            </a:r>
            <a:endParaRPr lang="en-US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76CE9-DBD6-47B2-9488-80AA33A3CE5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93353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  <a:prstGeom prst="rect">
            <a:avLst/>
          </a:prstGeom>
        </p:spPr>
        <p:txBody>
          <a:bodyPr/>
          <a:lstStyle>
            <a:lvl1pPr marL="342900" indent="-342900">
              <a:buFont typeface="Wingdings" panose="05000000000000000000" pitchFamily="2" charset="2"/>
              <a:buChar char="§"/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Font typeface="Wingdings" panose="05000000000000000000" pitchFamily="2" charset="2"/>
              <a:buChar char="§"/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Font typeface="Wingdings" panose="05000000000000000000" pitchFamily="2" charset="2"/>
              <a:buChar char="§"/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Font typeface="Wingdings" panose="05000000000000000000" pitchFamily="2" charset="2"/>
              <a:buChar char="§"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Font typeface="Wingdings" panose="05000000000000000000" pitchFamily="2" charset="2"/>
              <a:buChar char="§"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en-US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  <a:prstGeom prst="rect">
            <a:avLst/>
          </a:prstGeom>
        </p:spPr>
        <p:txBody>
          <a:bodyPr/>
          <a:lstStyle>
            <a:lvl1pPr marL="342900" indent="-342900">
              <a:buFont typeface="Wingdings" panose="05000000000000000000" pitchFamily="2" charset="2"/>
              <a:buChar char="§"/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Font typeface="Wingdings" panose="05000000000000000000" pitchFamily="2" charset="2"/>
              <a:buChar char="§"/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Font typeface="Wingdings" panose="05000000000000000000" pitchFamily="2" charset="2"/>
              <a:buChar char="§"/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Font typeface="Wingdings" panose="05000000000000000000" pitchFamily="2" charset="2"/>
              <a:buChar char="§"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Font typeface="Wingdings" panose="05000000000000000000" pitchFamily="2" charset="2"/>
              <a:buChar char="§"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en-US" dirty="0"/>
          </a:p>
        </p:txBody>
      </p:sp>
      <p:sp>
        <p:nvSpPr>
          <p:cNvPr id="8" name="Datumsplatzhalt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EE8E7-2917-1644-B69C-B6831828FA04}" type="datetime1">
              <a:rPr lang="en-GB" smtClean="0"/>
              <a:t>31/01/2016</a:t>
            </a:fld>
            <a:endParaRPr lang="en-US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Piotr Rygielski  01.02.2016</a:t>
            </a:r>
            <a:endParaRPr lang="en-US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76CE9-DBD6-47B2-9488-80AA33A3CE5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itel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94716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  <a:prstGeom prst="rect">
            <a:avLst/>
          </a:prstGeom>
        </p:spPr>
        <p:txBody>
          <a:bodyPr/>
          <a:lstStyle>
            <a:lvl1pPr marL="342900" indent="-342900">
              <a:buFont typeface="Wingdings" panose="05000000000000000000" pitchFamily="2" charset="2"/>
              <a:buChar char="§"/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Font typeface="Wingdings" panose="05000000000000000000" pitchFamily="2" charset="2"/>
              <a:buChar char="§"/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Font typeface="Wingdings" panose="05000000000000000000" pitchFamily="2" charset="2"/>
              <a:buChar char="§"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Font typeface="Wingdings" panose="05000000000000000000" pitchFamily="2" charset="2"/>
              <a:buChar char="§"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Font typeface="Wingdings" panose="05000000000000000000" pitchFamily="2" charset="2"/>
              <a:buChar char="§"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en-US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  <a:prstGeom prst="rect">
            <a:avLst/>
          </a:prstGeom>
        </p:spPr>
        <p:txBody>
          <a:bodyPr/>
          <a:lstStyle>
            <a:lvl1pPr marL="342900" indent="-342900">
              <a:buFont typeface="Wingdings" panose="05000000000000000000" pitchFamily="2" charset="2"/>
              <a:buChar char="§"/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Font typeface="Wingdings" panose="05000000000000000000" pitchFamily="2" charset="2"/>
              <a:buChar char="§"/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Font typeface="Wingdings" panose="05000000000000000000" pitchFamily="2" charset="2"/>
              <a:buChar char="§"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Font typeface="Wingdings" panose="05000000000000000000" pitchFamily="2" charset="2"/>
              <a:buChar char="§"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Font typeface="Wingdings" panose="05000000000000000000" pitchFamily="2" charset="2"/>
              <a:buChar char="§"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10" name="Datumsplatzhalt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634DD-07C7-2D46-A922-BF310D552664}" type="datetime1">
              <a:rPr lang="en-GB" smtClean="0"/>
              <a:t>31/01/2016</a:t>
            </a:fld>
            <a:endParaRPr lang="en-US" dirty="0"/>
          </a:p>
        </p:txBody>
      </p:sp>
      <p:sp>
        <p:nvSpPr>
          <p:cNvPr id="11" name="Fußzeilenplatzhalt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Piotr Rygielski  01.02.2016</a:t>
            </a:r>
            <a:endParaRPr lang="en-US" dirty="0"/>
          </a:p>
        </p:txBody>
      </p:sp>
      <p:sp>
        <p:nvSpPr>
          <p:cNvPr id="12" name="Foliennummernplatzhalt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76CE9-DBD6-47B2-9488-80AA33A3CE5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itel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50745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7AA43B-47E3-BB4D-9B5C-CA51A099D05A}" type="datetime1">
              <a:rPr lang="en-GB" smtClean="0"/>
              <a:t>31/01/2016</a:t>
            </a:fld>
            <a:endParaRPr lang="en-US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Piotr Rygielski  01.02.2016</a:t>
            </a:r>
            <a:endParaRPr lang="en-US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5C476CE9-DBD6-47B2-9488-80AA33A3CE5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el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43043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62B38-6D17-A642-BBA7-FF6E098C22BE}" type="datetime1">
              <a:rPr lang="en-GB" smtClean="0"/>
              <a:t>31/01/2016</a:t>
            </a:fld>
            <a:endParaRPr lang="en-US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Piotr Rygielski  01.02.2016</a:t>
            </a:r>
            <a:endParaRPr lang="en-US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76CE9-DBD6-47B2-9488-80AA33A3CE5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79582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  <a:prstGeom prst="rect">
            <a:avLst/>
          </a:prstGeom>
        </p:spPr>
        <p:txBody>
          <a:bodyPr/>
          <a:lstStyle>
            <a:lvl1pPr marL="342900" indent="-342900">
              <a:buFont typeface="Wingdings" panose="05000000000000000000" pitchFamily="2" charset="2"/>
              <a:buChar char="§"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Font typeface="Wingdings" panose="05000000000000000000" pitchFamily="2" charset="2"/>
              <a:buChar char="§"/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Font typeface="Wingdings" panose="05000000000000000000" pitchFamily="2" charset="2"/>
              <a:buChar char="§"/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Font typeface="Wingdings" panose="05000000000000000000" pitchFamily="2" charset="2"/>
              <a:buChar char="§"/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Font typeface="Wingdings" panose="05000000000000000000" pitchFamily="2" charset="2"/>
              <a:buChar char="§"/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dirty="0" smtClean="0"/>
              <a:t>Textmasterformat bearbeiten</a:t>
            </a:r>
          </a:p>
        </p:txBody>
      </p:sp>
      <p:sp>
        <p:nvSpPr>
          <p:cNvPr id="8" name="Datumsplatzhalt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60FC0B-2659-2742-AC0E-C8CBA2FDF269}" type="datetime1">
              <a:rPr lang="en-GB" smtClean="0"/>
              <a:t>31/01/2016</a:t>
            </a:fld>
            <a:endParaRPr lang="en-US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Piotr Rygielski  01.02.2016</a:t>
            </a:r>
            <a:endParaRPr lang="en-US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76CE9-DBD6-47B2-9488-80AA33A3CE5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14620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8" name="Datumsplatzhalt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E8507-1318-CB46-9C7E-89D8D9DE0A27}" type="datetime1">
              <a:rPr lang="en-GB" smtClean="0"/>
              <a:t>31/01/2016</a:t>
            </a:fld>
            <a:endParaRPr lang="en-US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Piotr Rygielski  01.02.2016</a:t>
            </a:r>
            <a:endParaRPr lang="en-US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76CE9-DBD6-47B2-9488-80AA33A3CE5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03983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eck 10"/>
          <p:cNvSpPr/>
          <p:nvPr userDrawn="1"/>
        </p:nvSpPr>
        <p:spPr>
          <a:xfrm>
            <a:off x="0" y="6588000"/>
            <a:ext cx="12192000" cy="306000"/>
          </a:xfrm>
          <a:prstGeom prst="rect">
            <a:avLst/>
          </a:prstGeom>
          <a:solidFill>
            <a:srgbClr val="D0D0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grpSp>
        <p:nvGrpSpPr>
          <p:cNvPr id="5" name="Gruppieren 4"/>
          <p:cNvGrpSpPr/>
          <p:nvPr userDrawn="1"/>
        </p:nvGrpSpPr>
        <p:grpSpPr>
          <a:xfrm>
            <a:off x="0" y="1"/>
            <a:ext cx="12192000" cy="898525"/>
            <a:chOff x="0" y="0"/>
            <a:chExt cx="9144000" cy="898525"/>
          </a:xfrm>
        </p:grpSpPr>
        <p:pic>
          <p:nvPicPr>
            <p:cNvPr id="10" name="Picture 18" descr="unilogo4c"/>
            <p:cNvPicPr>
              <a:picLocks noChangeAspect="1" noChangeArrowheads="1"/>
            </p:cNvPicPr>
            <p:nvPr userDrawn="1"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20525"/>
            <a:stretch>
              <a:fillRect/>
            </a:stretch>
          </p:blipFill>
          <p:spPr bwMode="auto">
            <a:xfrm>
              <a:off x="0" y="0"/>
              <a:ext cx="9144000" cy="898525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" name="Rechteck 3"/>
            <p:cNvSpPr/>
            <p:nvPr userDrawn="1"/>
          </p:nvSpPr>
          <p:spPr>
            <a:xfrm>
              <a:off x="925780" y="26799"/>
              <a:ext cx="1200619" cy="768201"/>
            </a:xfrm>
            <a:prstGeom prst="rect">
              <a:avLst/>
            </a:prstGeom>
            <a:solidFill>
              <a:srgbClr val="D0D0D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</p:grpSp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1320800" y="202945"/>
            <a:ext cx="10668000" cy="42530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en-US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2"/>
          </p:nvPr>
        </p:nvSpPr>
        <p:spPr>
          <a:xfrm>
            <a:off x="9042400" y="6616800"/>
            <a:ext cx="1828800" cy="248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EAF90026-439D-AF4B-AF97-FC6560EE5E34}" type="datetime1">
              <a:rPr lang="en-GB" smtClean="0"/>
              <a:t>31/01/2016</a:t>
            </a:fld>
            <a:endParaRPr lang="en-US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3"/>
          </p:nvPr>
        </p:nvSpPr>
        <p:spPr>
          <a:xfrm>
            <a:off x="406399" y="6616800"/>
            <a:ext cx="8520164" cy="248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mtClean="0"/>
              <a:t>Piotr Rygielski  01.02.2016</a:t>
            </a:r>
            <a:endParaRPr lang="en-US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10987036" y="6616800"/>
            <a:ext cx="820853" cy="248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C476CE9-DBD6-47B2-9488-80AA33A3CE5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54826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2" r:id="rId12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9144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342900" indent="-342900" algn="l" defTabSz="914400" rtl="0" eaLnBrk="1" latinLnBrk="0" hangingPunct="1">
        <a:spcBef>
          <a:spcPts val="0"/>
        </a:spcBef>
        <a:buFont typeface="Wingdings" panose="05000000000000000000" pitchFamily="2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ts val="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ts val="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ts val="0"/>
        </a:spcBef>
        <a:buFont typeface="Arial" panose="020B0604020202020204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ts val="0"/>
        </a:spcBef>
        <a:buFont typeface="Arial" panose="020B0604020202020204" pitchFamily="34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5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6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7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Rectangle 5"/>
          <p:cNvSpPr>
            <a:spLocks noGrp="1" noChangeArrowheads="1"/>
          </p:cNvSpPr>
          <p:nvPr>
            <p:ph type="ctrTitle"/>
          </p:nvPr>
        </p:nvSpPr>
        <p:spPr>
          <a:xfrm>
            <a:off x="2962275" y="1619250"/>
            <a:ext cx="7553325" cy="1809750"/>
          </a:xfrm>
        </p:spPr>
        <p:txBody>
          <a:bodyPr/>
          <a:lstStyle/>
          <a:p>
            <a:r>
              <a:rPr lang="en-US" b="1" dirty="0" smtClean="0"/>
              <a:t>DNI 3 = DNI 2 + SDN</a:t>
            </a:r>
            <a:br>
              <a:rPr lang="en-US" b="1" dirty="0" smtClean="0"/>
            </a:br>
            <a:r>
              <a:rPr lang="en-US" b="1" dirty="0" err="1" smtClean="0"/>
              <a:t>Teil</a:t>
            </a:r>
            <a:r>
              <a:rPr lang="en-US" b="1" smtClean="0"/>
              <a:t> 2: SDN</a:t>
            </a:r>
            <a:endParaRPr lang="de-DE" altLang="de-DE" dirty="0"/>
          </a:p>
        </p:txBody>
      </p:sp>
      <p:pic>
        <p:nvPicPr>
          <p:cNvPr id="4" name="Picture 3" descr="networking-1.jpg"/>
          <p:cNvPicPr>
            <a:picLocks noChangeAspect="1"/>
          </p:cNvPicPr>
          <p:nvPr/>
        </p:nvPicPr>
        <p:blipFill rotWithShape="1">
          <a:blip r:embed="rId3" cstate="print">
            <a:alphaModFix amt="1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400" b="13554"/>
          <a:stretch/>
        </p:blipFill>
        <p:spPr>
          <a:xfrm>
            <a:off x="2438400" y="3742800"/>
            <a:ext cx="8204212" cy="2505600"/>
          </a:xfrm>
          <a:prstGeom prst="rect">
            <a:avLst/>
          </a:prstGeom>
          <a:noFill/>
        </p:spPr>
      </p:pic>
      <p:sp>
        <p:nvSpPr>
          <p:cNvPr id="8" name="Rectangle 5"/>
          <p:cNvSpPr txBox="1">
            <a:spLocks noChangeArrowheads="1"/>
          </p:cNvSpPr>
          <p:nvPr/>
        </p:nvSpPr>
        <p:spPr bwMode="auto">
          <a:xfrm>
            <a:off x="2962276" y="3790891"/>
            <a:ext cx="7324725" cy="30008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Piotr Rygielski &amp; Maximilian </a:t>
            </a:r>
            <a:r>
              <a:rPr lang="en-US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Kiesner</a:t>
            </a:r>
            <a:endParaRPr 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Chair of Software Engineering</a:t>
            </a: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University of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Würzburg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http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://se.informatik.uni-wuerzburg.de/</a:t>
            </a:r>
          </a:p>
          <a:p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Hier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bei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uns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01.02.2016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7458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SDN </a:t>
            </a:r>
            <a:r>
              <a:rPr lang="de-DE" smtClean="0"/>
              <a:t>on 2 </a:t>
            </a:r>
            <a:r>
              <a:rPr lang="de-DE" dirty="0" err="1" smtClean="0"/>
              <a:t>slides</a:t>
            </a:r>
            <a:r>
              <a:rPr lang="de-DE" dirty="0" smtClean="0"/>
              <a:t> – </a:t>
            </a:r>
            <a:r>
              <a:rPr lang="de-DE" dirty="0" err="1" smtClean="0"/>
              <a:t>Simplified</a:t>
            </a:r>
            <a:endParaRPr lang="en-US" dirty="0"/>
          </a:p>
        </p:txBody>
      </p:sp>
      <p:sp>
        <p:nvSpPr>
          <p:cNvPr id="13" name="Content Placeholder 2"/>
          <p:cNvSpPr>
            <a:spLocks noGrp="1"/>
          </p:cNvSpPr>
          <p:nvPr>
            <p:ph idx="1"/>
          </p:nvPr>
        </p:nvSpPr>
        <p:spPr>
          <a:xfrm>
            <a:off x="152400" y="1752601"/>
            <a:ext cx="5666232" cy="2362200"/>
          </a:xfrm>
        </p:spPr>
        <p:txBody>
          <a:bodyPr>
            <a:noAutofit/>
          </a:bodyPr>
          <a:lstStyle/>
          <a:p>
            <a:pPr marL="514350" indent="-514350">
              <a:spcBef>
                <a:spcPts val="1200"/>
              </a:spcBef>
              <a:buFont typeface="+mj-lt"/>
              <a:buAutoNum type="arabicPeriod"/>
            </a:pPr>
            <a:r>
              <a:rPr lang="en-US" sz="2800" dirty="0" smtClean="0"/>
              <a:t>Match </a:t>
            </a:r>
            <a:r>
              <a:rPr lang="en-US" sz="2800" dirty="0" err="1" smtClean="0"/>
              <a:t>mac_dst</a:t>
            </a:r>
            <a:r>
              <a:rPr lang="en-US" sz="2800" dirty="0" smtClean="0"/>
              <a:t> against table</a:t>
            </a:r>
            <a:endParaRPr lang="en-US" sz="2800" dirty="0"/>
          </a:p>
          <a:p>
            <a:pPr marL="514350" indent="-514350">
              <a:spcBef>
                <a:spcPts val="1200"/>
              </a:spcBef>
              <a:buFont typeface="+mj-lt"/>
              <a:buAutoNum type="arabicPeriod"/>
            </a:pPr>
            <a:r>
              <a:rPr lang="en-US" sz="2800" dirty="0" smtClean="0"/>
              <a:t>Table: </a:t>
            </a:r>
            <a:r>
              <a:rPr lang="en-US" sz="2800" dirty="0" err="1" smtClean="0"/>
              <a:t>mac_dst</a:t>
            </a:r>
            <a:r>
              <a:rPr lang="en-US" sz="2800" dirty="0" smtClean="0"/>
              <a:t> </a:t>
            </a:r>
            <a:r>
              <a:rPr lang="en-US" sz="2800" dirty="0" smtClean="0">
                <a:sym typeface="Wingdings"/>
              </a:rPr>
              <a:t> </a:t>
            </a:r>
            <a:r>
              <a:rPr lang="en-US" sz="2800" dirty="0" err="1" smtClean="0">
                <a:sym typeface="Wingdings"/>
              </a:rPr>
              <a:t>out_port</a:t>
            </a:r>
            <a:endParaRPr lang="en-US" sz="2800" dirty="0"/>
          </a:p>
          <a:p>
            <a:pPr marL="514350" indent="-514350">
              <a:spcBef>
                <a:spcPts val="1200"/>
              </a:spcBef>
              <a:buFont typeface="+mj-lt"/>
              <a:buAutoNum type="arabicPeriod"/>
            </a:pPr>
            <a:r>
              <a:rPr lang="en-US" sz="2800" dirty="0" smtClean="0"/>
              <a:t>Found? Forward!</a:t>
            </a:r>
          </a:p>
          <a:p>
            <a:pPr marL="514350" indent="-514350">
              <a:spcBef>
                <a:spcPts val="1200"/>
              </a:spcBef>
              <a:buFont typeface="+mj-lt"/>
              <a:buAutoNum type="arabicPeriod"/>
            </a:pPr>
            <a:r>
              <a:rPr lang="en-US" sz="2800" dirty="0" smtClean="0"/>
              <a:t>Not found? Broadcast!</a:t>
            </a:r>
            <a:endParaRPr lang="en-US" sz="2800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5818632" y="1752600"/>
            <a:ext cx="5839968" cy="2362200"/>
          </a:xfrm>
          <a:prstGeom prst="rect">
            <a:avLst/>
          </a:prstGeom>
        </p:spPr>
        <p:txBody>
          <a:bodyPr>
            <a:noAutofit/>
          </a:bodyPr>
          <a:lstStyle>
            <a:lvl1pPr marL="358775" indent="-358775" algn="l" defTabSz="914400" rtl="0" eaLnBrk="1" latinLnBrk="0" hangingPunct="1">
              <a:spcBef>
                <a:spcPts val="2400"/>
              </a:spcBef>
              <a:buClr>
                <a:schemeClr val="tx2"/>
              </a:buClr>
              <a:buFont typeface="Wingdings" panose="05000000000000000000" pitchFamily="2" charset="2"/>
              <a:buChar char="§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27063" indent="-268288" algn="l" defTabSz="914400" rtl="0" eaLnBrk="1" latinLnBrk="0" hangingPunct="1">
              <a:spcBef>
                <a:spcPts val="600"/>
              </a:spcBef>
              <a:buClr>
                <a:schemeClr val="tx2"/>
              </a:buClr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896938" indent="-268288" algn="l" defTabSz="914400" rtl="0" eaLnBrk="1" latinLnBrk="0" hangingPunct="1">
              <a:spcBef>
                <a:spcPts val="600"/>
              </a:spcBef>
              <a:buClr>
                <a:schemeClr val="tx2"/>
              </a:buClr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165225" indent="-269875" algn="l" defTabSz="914400" rtl="0" eaLnBrk="1" latinLnBrk="0" hangingPunct="1">
              <a:spcBef>
                <a:spcPts val="600"/>
              </a:spcBef>
              <a:buClr>
                <a:schemeClr val="tx2"/>
              </a:buClr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435100" indent="-268288" algn="l" defTabSz="914400" rtl="0" eaLnBrk="1" latinLnBrk="0" hangingPunct="1">
              <a:spcBef>
                <a:spcPts val="600"/>
              </a:spcBef>
              <a:buClr>
                <a:schemeClr val="tx2"/>
              </a:buClr>
              <a:buFont typeface="Wingdings" panose="05000000000000000000" pitchFamily="2" charset="2"/>
              <a:buChar char="§"/>
              <a:defRPr sz="105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>
              <a:spcBef>
                <a:spcPts val="1200"/>
              </a:spcBef>
              <a:buFont typeface="+mj-lt"/>
              <a:buAutoNum type="arabicPeriod"/>
            </a:pPr>
            <a:r>
              <a:rPr lang="en-US" sz="2800" dirty="0" smtClean="0"/>
              <a:t>Match fields against tables </a:t>
            </a:r>
          </a:p>
          <a:p>
            <a:pPr marL="514350" indent="-514350">
              <a:spcBef>
                <a:spcPts val="1200"/>
              </a:spcBef>
              <a:buFont typeface="+mj-lt"/>
              <a:buAutoNum type="arabicPeriod"/>
            </a:pPr>
            <a:r>
              <a:rPr lang="en-US" sz="2800" dirty="0" smtClean="0"/>
              <a:t>Table: rules: fields </a:t>
            </a:r>
            <a:r>
              <a:rPr lang="en-US" sz="2800" dirty="0" smtClean="0">
                <a:sym typeface="Wingdings"/>
              </a:rPr>
              <a:t> action</a:t>
            </a:r>
            <a:endParaRPr lang="en-US" sz="2800" dirty="0" smtClean="0"/>
          </a:p>
          <a:p>
            <a:pPr marL="514350" indent="-514350">
              <a:spcBef>
                <a:spcPts val="1200"/>
              </a:spcBef>
              <a:buFont typeface="+mj-lt"/>
              <a:buAutoNum type="arabicPeriod"/>
            </a:pPr>
            <a:r>
              <a:rPr lang="en-US" sz="2800" dirty="0" smtClean="0"/>
              <a:t>Found? Execute action!</a:t>
            </a:r>
          </a:p>
          <a:p>
            <a:pPr marL="514350" indent="-514350">
              <a:spcBef>
                <a:spcPts val="1200"/>
              </a:spcBef>
              <a:buFont typeface="+mj-lt"/>
              <a:buAutoNum type="arabicPeriod"/>
            </a:pPr>
            <a:r>
              <a:rPr lang="en-US" sz="2800" dirty="0" smtClean="0"/>
              <a:t>Not found</a:t>
            </a:r>
            <a:r>
              <a:rPr lang="en-US" sz="2800" dirty="0"/>
              <a:t>? Execute </a:t>
            </a:r>
            <a:r>
              <a:rPr lang="en-US" sz="2800" dirty="0" smtClean="0"/>
              <a:t>action_2!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0800" y="990600"/>
            <a:ext cx="8911274" cy="587177"/>
          </a:xfrm>
          <a:prstGeom prst="rect">
            <a:avLst/>
          </a:prstGeom>
        </p:spPr>
      </p:pic>
      <p:sp>
        <p:nvSpPr>
          <p:cNvPr id="7" name="Rounded Rectangle 6"/>
          <p:cNvSpPr/>
          <p:nvPr/>
        </p:nvSpPr>
        <p:spPr bwMode="auto">
          <a:xfrm>
            <a:off x="3276600" y="986009"/>
            <a:ext cx="1066800" cy="277157"/>
          </a:xfrm>
          <a:prstGeom prst="roundRect">
            <a:avLst>
              <a:gd name="adj" fmla="val 11667"/>
            </a:avLst>
          </a:prstGeom>
          <a:solidFill>
            <a:srgbClr val="0000FF">
              <a:alpha val="20000"/>
            </a:srgbClr>
          </a:solidFill>
          <a:ln>
            <a:noFill/>
            <a:headEnd type="none" w="med" len="med"/>
            <a:tailEnd type="none" w="med" len="med"/>
          </a:ln>
          <a:ex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75223" tIns="37612" rIns="75223" bIns="37612"/>
          <a:lstStyle/>
          <a:p>
            <a:pPr algn="ctr">
              <a:buFont typeface="Times New Roman" pitchFamily="16" charset="0"/>
              <a:buNone/>
              <a:defRPr/>
            </a:pPr>
            <a:endParaRPr lang="en-US" dirty="0">
              <a:latin typeface="+mj-lt"/>
            </a:endParaRPr>
          </a:p>
        </p:txBody>
      </p:sp>
      <p:sp>
        <p:nvSpPr>
          <p:cNvPr id="9" name="Rounded Rectangle 8"/>
          <p:cNvSpPr/>
          <p:nvPr/>
        </p:nvSpPr>
        <p:spPr bwMode="auto">
          <a:xfrm>
            <a:off x="1752600" y="1752599"/>
            <a:ext cx="1524000" cy="533401"/>
          </a:xfrm>
          <a:prstGeom prst="roundRect">
            <a:avLst>
              <a:gd name="adj" fmla="val 11667"/>
            </a:avLst>
          </a:prstGeom>
          <a:solidFill>
            <a:srgbClr val="0000FF">
              <a:alpha val="20000"/>
            </a:srgbClr>
          </a:solidFill>
          <a:ln>
            <a:noFill/>
            <a:headEnd type="none" w="med" len="med"/>
            <a:tailEnd type="none" w="med" len="med"/>
          </a:ln>
          <a:ex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75223" tIns="37612" rIns="75223" bIns="37612"/>
          <a:lstStyle/>
          <a:p>
            <a:pPr algn="ctr">
              <a:buFont typeface="Times New Roman" pitchFamily="16" charset="0"/>
              <a:buNone/>
              <a:defRPr/>
            </a:pPr>
            <a:endParaRPr lang="en-US" dirty="0">
              <a:latin typeface="+mj-lt"/>
            </a:endParaRPr>
          </a:p>
        </p:txBody>
      </p:sp>
      <p:sp>
        <p:nvSpPr>
          <p:cNvPr id="10" name="Rounded Rectangle 9"/>
          <p:cNvSpPr/>
          <p:nvPr/>
        </p:nvSpPr>
        <p:spPr bwMode="auto">
          <a:xfrm>
            <a:off x="7418832" y="1752600"/>
            <a:ext cx="963168" cy="533400"/>
          </a:xfrm>
          <a:prstGeom prst="roundRect">
            <a:avLst>
              <a:gd name="adj" fmla="val 11667"/>
            </a:avLst>
          </a:prstGeom>
          <a:solidFill>
            <a:srgbClr val="00B050">
              <a:alpha val="20000"/>
            </a:srgbClr>
          </a:solidFill>
          <a:ln>
            <a:noFill/>
            <a:headEnd type="none" w="med" len="med"/>
            <a:tailEnd type="none" w="med" len="med"/>
          </a:ln>
          <a:ex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75223" tIns="37612" rIns="75223" bIns="37612"/>
          <a:lstStyle/>
          <a:p>
            <a:pPr algn="ctr">
              <a:buFont typeface="Times New Roman" pitchFamily="16" charset="0"/>
              <a:buNone/>
              <a:defRPr/>
            </a:pPr>
            <a:endParaRPr lang="en-US" dirty="0">
              <a:latin typeface="+mj-lt"/>
            </a:endParaRPr>
          </a:p>
        </p:txBody>
      </p:sp>
      <p:sp>
        <p:nvSpPr>
          <p:cNvPr id="11" name="Rounded Rectangle 10"/>
          <p:cNvSpPr/>
          <p:nvPr/>
        </p:nvSpPr>
        <p:spPr bwMode="auto">
          <a:xfrm>
            <a:off x="1320800" y="1263167"/>
            <a:ext cx="8911274" cy="314608"/>
          </a:xfrm>
          <a:prstGeom prst="roundRect">
            <a:avLst>
              <a:gd name="adj" fmla="val 11667"/>
            </a:avLst>
          </a:prstGeom>
          <a:solidFill>
            <a:srgbClr val="00B050">
              <a:alpha val="20000"/>
            </a:srgbClr>
          </a:solidFill>
          <a:ln>
            <a:noFill/>
            <a:headEnd type="none" w="med" len="med"/>
            <a:tailEnd type="none" w="med" len="med"/>
          </a:ln>
          <a:ex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75223" tIns="37612" rIns="75223" bIns="37612"/>
          <a:lstStyle/>
          <a:p>
            <a:pPr algn="ctr">
              <a:buFont typeface="Times New Roman" pitchFamily="16" charset="0"/>
              <a:buNone/>
              <a:defRPr/>
            </a:pPr>
            <a:endParaRPr lang="en-US" dirty="0">
              <a:latin typeface="+mj-lt"/>
            </a:endParaRPr>
          </a:p>
        </p:txBody>
      </p:sp>
      <p:sp>
        <p:nvSpPr>
          <p:cNvPr id="14" name="Rounded Rectangle 13"/>
          <p:cNvSpPr/>
          <p:nvPr/>
        </p:nvSpPr>
        <p:spPr bwMode="auto">
          <a:xfrm>
            <a:off x="8386037" y="2324899"/>
            <a:ext cx="963168" cy="533400"/>
          </a:xfrm>
          <a:prstGeom prst="roundRect">
            <a:avLst>
              <a:gd name="adj" fmla="val 11667"/>
            </a:avLst>
          </a:prstGeom>
          <a:solidFill>
            <a:srgbClr val="00B050">
              <a:alpha val="20000"/>
            </a:srgbClr>
          </a:solidFill>
          <a:ln>
            <a:noFill/>
            <a:headEnd type="none" w="med" len="med"/>
            <a:tailEnd type="none" w="med" len="med"/>
          </a:ln>
          <a:ex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75223" tIns="37612" rIns="75223" bIns="37612"/>
          <a:lstStyle/>
          <a:p>
            <a:pPr algn="ctr">
              <a:buFont typeface="Times New Roman" pitchFamily="16" charset="0"/>
              <a:buNone/>
              <a:defRPr/>
            </a:pPr>
            <a:endParaRPr lang="en-US" dirty="0">
              <a:latin typeface="+mj-lt"/>
            </a:endParaRPr>
          </a:p>
        </p:txBody>
      </p:sp>
      <p:sp>
        <p:nvSpPr>
          <p:cNvPr id="15" name="Rounded Rectangle 14"/>
          <p:cNvSpPr/>
          <p:nvPr/>
        </p:nvSpPr>
        <p:spPr bwMode="auto">
          <a:xfrm>
            <a:off x="1752600" y="2362201"/>
            <a:ext cx="1524000" cy="533401"/>
          </a:xfrm>
          <a:prstGeom prst="roundRect">
            <a:avLst>
              <a:gd name="adj" fmla="val 11667"/>
            </a:avLst>
          </a:prstGeom>
          <a:solidFill>
            <a:srgbClr val="0000FF">
              <a:alpha val="20000"/>
            </a:srgbClr>
          </a:solidFill>
          <a:ln>
            <a:noFill/>
            <a:headEnd type="none" w="med" len="med"/>
            <a:tailEnd type="none" w="med" len="med"/>
          </a:ln>
          <a:ex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75223" tIns="37612" rIns="75223" bIns="37612"/>
          <a:lstStyle/>
          <a:p>
            <a:pPr algn="ctr">
              <a:buFont typeface="Times New Roman" pitchFamily="16" charset="0"/>
              <a:buNone/>
              <a:defRPr/>
            </a:pPr>
            <a:endParaRPr lang="en-US" dirty="0">
              <a:latin typeface="+mj-lt"/>
            </a:endParaRPr>
          </a:p>
        </p:txBody>
      </p:sp>
      <p:sp>
        <p:nvSpPr>
          <p:cNvPr id="16" name="Rounded Rectangle 15"/>
          <p:cNvSpPr/>
          <p:nvPr/>
        </p:nvSpPr>
        <p:spPr bwMode="auto">
          <a:xfrm>
            <a:off x="3612086" y="2362200"/>
            <a:ext cx="1524000" cy="533401"/>
          </a:xfrm>
          <a:prstGeom prst="roundRect">
            <a:avLst>
              <a:gd name="adj" fmla="val 11667"/>
            </a:avLst>
          </a:prstGeom>
          <a:solidFill>
            <a:srgbClr val="FF0000">
              <a:alpha val="20000"/>
            </a:srgbClr>
          </a:solidFill>
          <a:ln>
            <a:noFill/>
            <a:headEnd type="none" w="med" len="med"/>
            <a:tailEnd type="none" w="med" len="med"/>
          </a:ln>
          <a:ex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75223" tIns="37612" rIns="75223" bIns="37612"/>
          <a:lstStyle/>
          <a:p>
            <a:pPr algn="ctr">
              <a:buFont typeface="Times New Roman" pitchFamily="16" charset="0"/>
              <a:buNone/>
              <a:defRPr/>
            </a:pPr>
            <a:endParaRPr lang="en-US" dirty="0">
              <a:latin typeface="+mj-lt"/>
            </a:endParaRPr>
          </a:p>
        </p:txBody>
      </p:sp>
      <p:sp>
        <p:nvSpPr>
          <p:cNvPr id="17" name="Rounded Rectangle 16"/>
          <p:cNvSpPr/>
          <p:nvPr/>
        </p:nvSpPr>
        <p:spPr bwMode="auto">
          <a:xfrm>
            <a:off x="9714058" y="2298356"/>
            <a:ext cx="1182542" cy="533401"/>
          </a:xfrm>
          <a:prstGeom prst="roundRect">
            <a:avLst>
              <a:gd name="adj" fmla="val 11667"/>
            </a:avLst>
          </a:prstGeom>
          <a:solidFill>
            <a:srgbClr val="FF0000">
              <a:alpha val="20000"/>
            </a:srgbClr>
          </a:solidFill>
          <a:ln>
            <a:noFill/>
            <a:headEnd type="none" w="med" len="med"/>
            <a:tailEnd type="none" w="med" len="med"/>
          </a:ln>
          <a:ex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75223" tIns="37612" rIns="75223" bIns="37612"/>
          <a:lstStyle/>
          <a:p>
            <a:pPr algn="ctr">
              <a:buFont typeface="Times New Roman" pitchFamily="16" charset="0"/>
              <a:buNone/>
              <a:defRPr/>
            </a:pPr>
            <a:endParaRPr lang="en-US" dirty="0">
              <a:latin typeface="+mj-lt"/>
            </a:endParaRPr>
          </a:p>
        </p:txBody>
      </p:sp>
      <p:sp>
        <p:nvSpPr>
          <p:cNvPr id="18" name="Rounded Rectangle 17"/>
          <p:cNvSpPr/>
          <p:nvPr/>
        </p:nvSpPr>
        <p:spPr bwMode="auto">
          <a:xfrm>
            <a:off x="9062487" y="2926493"/>
            <a:ext cx="995913" cy="533401"/>
          </a:xfrm>
          <a:prstGeom prst="roundRect">
            <a:avLst>
              <a:gd name="adj" fmla="val 11667"/>
            </a:avLst>
          </a:prstGeom>
          <a:solidFill>
            <a:srgbClr val="FF0000">
              <a:alpha val="20000"/>
            </a:srgbClr>
          </a:solidFill>
          <a:ln>
            <a:noFill/>
            <a:headEnd type="none" w="med" len="med"/>
            <a:tailEnd type="none" w="med" len="med"/>
          </a:ln>
          <a:ex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75223" tIns="37612" rIns="75223" bIns="37612"/>
          <a:lstStyle/>
          <a:p>
            <a:pPr algn="ctr">
              <a:buFont typeface="Times New Roman" pitchFamily="16" charset="0"/>
              <a:buNone/>
              <a:defRPr/>
            </a:pPr>
            <a:endParaRPr lang="en-US" dirty="0">
              <a:latin typeface="+mj-lt"/>
            </a:endParaRPr>
          </a:p>
        </p:txBody>
      </p:sp>
      <p:sp>
        <p:nvSpPr>
          <p:cNvPr id="19" name="Rounded Rectangle 18"/>
          <p:cNvSpPr/>
          <p:nvPr/>
        </p:nvSpPr>
        <p:spPr bwMode="auto">
          <a:xfrm>
            <a:off x="9601201" y="3505200"/>
            <a:ext cx="1371600" cy="533401"/>
          </a:xfrm>
          <a:prstGeom prst="roundRect">
            <a:avLst>
              <a:gd name="adj" fmla="val 11667"/>
            </a:avLst>
          </a:prstGeom>
          <a:solidFill>
            <a:srgbClr val="FFFF00">
              <a:alpha val="20000"/>
            </a:srgbClr>
          </a:solidFill>
          <a:ln>
            <a:noFill/>
            <a:headEnd type="none" w="med" len="med"/>
            <a:tailEnd type="none" w="med" len="med"/>
          </a:ln>
          <a:ex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75223" tIns="37612" rIns="75223" bIns="37612"/>
          <a:lstStyle/>
          <a:p>
            <a:pPr algn="ctr">
              <a:buFont typeface="Times New Roman" pitchFamily="16" charset="0"/>
              <a:buNone/>
              <a:defRPr/>
            </a:pPr>
            <a:endParaRPr lang="en-US" dirty="0">
              <a:latin typeface="+mj-lt"/>
            </a:endParaRPr>
          </a:p>
        </p:txBody>
      </p:sp>
      <p:sp>
        <p:nvSpPr>
          <p:cNvPr id="20" name="Rounded Rectangle 19"/>
          <p:cNvSpPr/>
          <p:nvPr/>
        </p:nvSpPr>
        <p:spPr bwMode="auto">
          <a:xfrm>
            <a:off x="1974817" y="2926493"/>
            <a:ext cx="1600199" cy="533401"/>
          </a:xfrm>
          <a:prstGeom prst="roundRect">
            <a:avLst>
              <a:gd name="adj" fmla="val 11667"/>
            </a:avLst>
          </a:prstGeom>
          <a:solidFill>
            <a:srgbClr val="FF0000">
              <a:alpha val="20000"/>
            </a:srgbClr>
          </a:solidFill>
          <a:ln>
            <a:noFill/>
            <a:headEnd type="none" w="med" len="med"/>
            <a:tailEnd type="none" w="med" len="med"/>
          </a:ln>
          <a:ex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75223" tIns="37612" rIns="75223" bIns="37612"/>
          <a:lstStyle/>
          <a:p>
            <a:pPr algn="ctr">
              <a:buFont typeface="Times New Roman" pitchFamily="16" charset="0"/>
              <a:buNone/>
              <a:defRPr/>
            </a:pPr>
            <a:endParaRPr lang="en-US" dirty="0">
              <a:latin typeface="+mj-lt"/>
            </a:endParaRPr>
          </a:p>
        </p:txBody>
      </p:sp>
      <p:sp>
        <p:nvSpPr>
          <p:cNvPr id="21" name="Rounded Rectangle 20"/>
          <p:cNvSpPr/>
          <p:nvPr/>
        </p:nvSpPr>
        <p:spPr bwMode="auto">
          <a:xfrm>
            <a:off x="2552700" y="3480486"/>
            <a:ext cx="1790700" cy="533401"/>
          </a:xfrm>
          <a:prstGeom prst="roundRect">
            <a:avLst>
              <a:gd name="adj" fmla="val 11667"/>
            </a:avLst>
          </a:prstGeom>
          <a:solidFill>
            <a:srgbClr val="FF0000">
              <a:alpha val="20000"/>
            </a:srgbClr>
          </a:solidFill>
          <a:ln>
            <a:noFill/>
            <a:headEnd type="none" w="med" len="med"/>
            <a:tailEnd type="none" w="med" len="med"/>
          </a:ln>
          <a:ex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75223" tIns="37612" rIns="75223" bIns="37612"/>
          <a:lstStyle/>
          <a:p>
            <a:pPr algn="ctr">
              <a:buFont typeface="Times New Roman" pitchFamily="16" charset="0"/>
              <a:buNone/>
              <a:defRPr/>
            </a:pPr>
            <a:endParaRPr lang="en-US" dirty="0">
              <a:latin typeface="+mj-lt"/>
            </a:endParaRPr>
          </a:p>
        </p:txBody>
      </p:sp>
      <p:sp>
        <p:nvSpPr>
          <p:cNvPr id="22" name="Content Placeholder 2"/>
          <p:cNvSpPr txBox="1">
            <a:spLocks/>
          </p:cNvSpPr>
          <p:nvPr/>
        </p:nvSpPr>
        <p:spPr>
          <a:xfrm>
            <a:off x="4800600" y="4289622"/>
            <a:ext cx="7391400" cy="2290311"/>
          </a:xfrm>
          <a:prstGeom prst="rect">
            <a:avLst/>
          </a:prstGeom>
        </p:spPr>
        <p:txBody>
          <a:bodyPr>
            <a:noAutofit/>
          </a:bodyPr>
          <a:lstStyle>
            <a:lvl1pPr marL="358775" indent="-358775" algn="l" defTabSz="914400" rtl="0" eaLnBrk="1" latinLnBrk="0" hangingPunct="1">
              <a:spcBef>
                <a:spcPts val="2400"/>
              </a:spcBef>
              <a:buClr>
                <a:schemeClr val="tx2"/>
              </a:buClr>
              <a:buFont typeface="Wingdings" panose="05000000000000000000" pitchFamily="2" charset="2"/>
              <a:buChar char="§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27063" indent="-268288" algn="l" defTabSz="914400" rtl="0" eaLnBrk="1" latinLnBrk="0" hangingPunct="1">
              <a:spcBef>
                <a:spcPts val="600"/>
              </a:spcBef>
              <a:buClr>
                <a:schemeClr val="tx2"/>
              </a:buClr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896938" indent="-268288" algn="l" defTabSz="914400" rtl="0" eaLnBrk="1" latinLnBrk="0" hangingPunct="1">
              <a:spcBef>
                <a:spcPts val="600"/>
              </a:spcBef>
              <a:buClr>
                <a:schemeClr val="tx2"/>
              </a:buClr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165225" indent="-269875" algn="l" defTabSz="914400" rtl="0" eaLnBrk="1" latinLnBrk="0" hangingPunct="1">
              <a:spcBef>
                <a:spcPts val="600"/>
              </a:spcBef>
              <a:buClr>
                <a:schemeClr val="tx2"/>
              </a:buClr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435100" indent="-268288" algn="l" defTabSz="914400" rtl="0" eaLnBrk="1" latinLnBrk="0" hangingPunct="1">
              <a:spcBef>
                <a:spcPts val="600"/>
              </a:spcBef>
              <a:buClr>
                <a:schemeClr val="tx2"/>
              </a:buClr>
              <a:buFont typeface="Wingdings" panose="05000000000000000000" pitchFamily="2" charset="2"/>
              <a:buChar char="§"/>
              <a:defRPr sz="105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1200"/>
              </a:spcBef>
            </a:pPr>
            <a:r>
              <a:rPr lang="en-US" sz="2000" dirty="0" smtClean="0"/>
              <a:t>Fields: any combination (HW-specific)</a:t>
            </a:r>
          </a:p>
          <a:p>
            <a:pPr>
              <a:spcBef>
                <a:spcPts val="1200"/>
              </a:spcBef>
            </a:pPr>
            <a:r>
              <a:rPr lang="en-US" sz="2000" dirty="0" smtClean="0"/>
              <a:t>Tables</a:t>
            </a:r>
            <a:r>
              <a:rPr lang="en-US" sz="2000" dirty="0"/>
              <a:t>: contain </a:t>
            </a:r>
            <a:r>
              <a:rPr lang="en-US" sz="2000" dirty="0" smtClean="0"/>
              <a:t>rules, multiple, implemented as HW or SW,</a:t>
            </a:r>
          </a:p>
          <a:p>
            <a:pPr>
              <a:spcBef>
                <a:spcPts val="1200"/>
              </a:spcBef>
            </a:pPr>
            <a:r>
              <a:rPr lang="en-US" sz="2000" dirty="0" smtClean="0"/>
              <a:t>Action: forward, broadcast, drop, controller, go to table X</a:t>
            </a:r>
          </a:p>
          <a:p>
            <a:pPr>
              <a:spcBef>
                <a:spcPts val="1200"/>
              </a:spcBef>
            </a:pPr>
            <a:r>
              <a:rPr lang="en-US" sz="2000" dirty="0" smtClean="0"/>
              <a:t>Action_2: controller, drop, broadcast, normal (global)</a:t>
            </a:r>
            <a:endParaRPr lang="en-US" sz="2000" dirty="0"/>
          </a:p>
        </p:txBody>
      </p:sp>
      <p:sp>
        <p:nvSpPr>
          <p:cNvPr id="23" name="Content Placeholder 2"/>
          <p:cNvSpPr txBox="1">
            <a:spLocks/>
          </p:cNvSpPr>
          <p:nvPr/>
        </p:nvSpPr>
        <p:spPr>
          <a:xfrm>
            <a:off x="102563" y="4289625"/>
            <a:ext cx="4394226" cy="2179095"/>
          </a:xfrm>
          <a:prstGeom prst="rect">
            <a:avLst/>
          </a:prstGeom>
        </p:spPr>
        <p:txBody>
          <a:bodyPr>
            <a:noAutofit/>
          </a:bodyPr>
          <a:lstStyle>
            <a:lvl1pPr marL="358775" indent="-358775" algn="l" defTabSz="914400" rtl="0" eaLnBrk="1" latinLnBrk="0" hangingPunct="1">
              <a:spcBef>
                <a:spcPts val="2400"/>
              </a:spcBef>
              <a:buClr>
                <a:schemeClr val="tx2"/>
              </a:buClr>
              <a:buFont typeface="Wingdings" panose="05000000000000000000" pitchFamily="2" charset="2"/>
              <a:buChar char="§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27063" indent="-268288" algn="l" defTabSz="914400" rtl="0" eaLnBrk="1" latinLnBrk="0" hangingPunct="1">
              <a:spcBef>
                <a:spcPts val="600"/>
              </a:spcBef>
              <a:buClr>
                <a:schemeClr val="tx2"/>
              </a:buClr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896938" indent="-268288" algn="l" defTabSz="914400" rtl="0" eaLnBrk="1" latinLnBrk="0" hangingPunct="1">
              <a:spcBef>
                <a:spcPts val="600"/>
              </a:spcBef>
              <a:buClr>
                <a:schemeClr val="tx2"/>
              </a:buClr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165225" indent="-269875" algn="l" defTabSz="914400" rtl="0" eaLnBrk="1" latinLnBrk="0" hangingPunct="1">
              <a:spcBef>
                <a:spcPts val="600"/>
              </a:spcBef>
              <a:buClr>
                <a:schemeClr val="tx2"/>
              </a:buClr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435100" indent="-268288" algn="l" defTabSz="914400" rtl="0" eaLnBrk="1" latinLnBrk="0" hangingPunct="1">
              <a:spcBef>
                <a:spcPts val="600"/>
              </a:spcBef>
              <a:buClr>
                <a:schemeClr val="tx2"/>
              </a:buClr>
              <a:buFont typeface="Wingdings" panose="05000000000000000000" pitchFamily="2" charset="2"/>
              <a:buChar char="§"/>
              <a:defRPr sz="105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1200"/>
              </a:spcBef>
            </a:pPr>
            <a:r>
              <a:rPr lang="en-US" sz="2000" dirty="0" smtClean="0"/>
              <a:t>Fields: </a:t>
            </a:r>
            <a:r>
              <a:rPr lang="en-US" sz="2000" dirty="0" err="1" smtClean="0"/>
              <a:t>mac_dst</a:t>
            </a:r>
            <a:endParaRPr lang="en-US" sz="2000" dirty="0" smtClean="0"/>
          </a:p>
          <a:p>
            <a:pPr>
              <a:spcBef>
                <a:spcPts val="1200"/>
              </a:spcBef>
            </a:pPr>
            <a:r>
              <a:rPr lang="en-US" sz="2000" dirty="0" smtClean="0"/>
              <a:t>Table:  1xHW, non programmable</a:t>
            </a:r>
          </a:p>
          <a:p>
            <a:pPr>
              <a:spcBef>
                <a:spcPts val="1200"/>
              </a:spcBef>
            </a:pPr>
            <a:r>
              <a:rPr lang="en-US" sz="2000" dirty="0" smtClean="0"/>
              <a:t>Action: forward, broadcast</a:t>
            </a:r>
          </a:p>
          <a:p>
            <a:pPr>
              <a:spcBef>
                <a:spcPts val="1200"/>
              </a:spcBef>
            </a:pPr>
            <a:r>
              <a:rPr lang="en-US" sz="2000" dirty="0" smtClean="0"/>
              <a:t>Action_2: –</a:t>
            </a:r>
            <a:endParaRPr lang="en-US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7853900" y="6034715"/>
            <a:ext cx="115929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smtClean="0">
                <a:latin typeface="Arial" panose="020B0604020202020204" pitchFamily="34" charset="0"/>
                <a:cs typeface="Arial" panose="020B0604020202020204" pitchFamily="34" charset="0"/>
              </a:rPr>
              <a:t>SDN</a:t>
            </a:r>
            <a:endParaRPr lang="en-US" sz="3600" dirty="0" err="1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807498" y="5933602"/>
            <a:ext cx="167225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smtClean="0">
                <a:latin typeface="Arial" panose="020B0604020202020204" pitchFamily="34" charset="0"/>
                <a:cs typeface="Arial" panose="020B0604020202020204" pitchFamily="34" charset="0"/>
              </a:rPr>
              <a:t>Normal</a:t>
            </a:r>
            <a:endParaRPr lang="en-US" sz="3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Rounded Rectangle 24"/>
          <p:cNvSpPr/>
          <p:nvPr/>
        </p:nvSpPr>
        <p:spPr bwMode="auto">
          <a:xfrm>
            <a:off x="6063524" y="5129495"/>
            <a:ext cx="914400" cy="433105"/>
          </a:xfrm>
          <a:prstGeom prst="roundRect">
            <a:avLst>
              <a:gd name="adj" fmla="val 11667"/>
            </a:avLst>
          </a:prstGeom>
          <a:solidFill>
            <a:srgbClr val="FF0000">
              <a:alpha val="20000"/>
            </a:srgbClr>
          </a:solidFill>
          <a:ln>
            <a:noFill/>
            <a:headEnd type="none" w="med" len="med"/>
            <a:tailEnd type="none" w="med" len="med"/>
          </a:ln>
          <a:ex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75223" tIns="37612" rIns="75223" bIns="37612"/>
          <a:lstStyle/>
          <a:p>
            <a:pPr algn="ctr">
              <a:buFont typeface="Times New Roman" pitchFamily="16" charset="0"/>
              <a:buNone/>
              <a:defRPr/>
            </a:pPr>
            <a:endParaRPr lang="en-US" dirty="0">
              <a:latin typeface="+mj-lt"/>
            </a:endParaRPr>
          </a:p>
        </p:txBody>
      </p:sp>
      <p:sp>
        <p:nvSpPr>
          <p:cNvPr id="26" name="Rounded Rectangle 25"/>
          <p:cNvSpPr/>
          <p:nvPr/>
        </p:nvSpPr>
        <p:spPr bwMode="auto">
          <a:xfrm>
            <a:off x="7086600" y="5129495"/>
            <a:ext cx="1154248" cy="433105"/>
          </a:xfrm>
          <a:prstGeom prst="roundRect">
            <a:avLst>
              <a:gd name="adj" fmla="val 11667"/>
            </a:avLst>
          </a:prstGeom>
          <a:solidFill>
            <a:srgbClr val="FF0000">
              <a:alpha val="20000"/>
            </a:srgbClr>
          </a:solidFill>
          <a:ln>
            <a:noFill/>
            <a:headEnd type="none" w="med" len="med"/>
            <a:tailEnd type="none" w="med" len="med"/>
          </a:ln>
          <a:ex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75223" tIns="37612" rIns="75223" bIns="37612"/>
          <a:lstStyle/>
          <a:p>
            <a:pPr algn="ctr">
              <a:buFont typeface="Times New Roman" pitchFamily="16" charset="0"/>
              <a:buNone/>
              <a:defRPr/>
            </a:pPr>
            <a:endParaRPr lang="en-US" dirty="0">
              <a:latin typeface="+mj-lt"/>
            </a:endParaRPr>
          </a:p>
        </p:txBody>
      </p:sp>
      <p:sp>
        <p:nvSpPr>
          <p:cNvPr id="27" name="Rounded Rectangle 26"/>
          <p:cNvSpPr/>
          <p:nvPr/>
        </p:nvSpPr>
        <p:spPr bwMode="auto">
          <a:xfrm>
            <a:off x="8361405" y="5129495"/>
            <a:ext cx="477795" cy="433105"/>
          </a:xfrm>
          <a:prstGeom prst="roundRect">
            <a:avLst>
              <a:gd name="adj" fmla="val 11667"/>
            </a:avLst>
          </a:prstGeom>
          <a:solidFill>
            <a:srgbClr val="FF0000">
              <a:alpha val="20000"/>
            </a:srgbClr>
          </a:solidFill>
          <a:ln>
            <a:noFill/>
            <a:headEnd type="none" w="med" len="med"/>
            <a:tailEnd type="none" w="med" len="med"/>
          </a:ln>
          <a:ex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75223" tIns="37612" rIns="75223" bIns="37612"/>
          <a:lstStyle/>
          <a:p>
            <a:pPr algn="ctr">
              <a:buFont typeface="Times New Roman" pitchFamily="16" charset="0"/>
              <a:buNone/>
              <a:defRPr/>
            </a:pPr>
            <a:endParaRPr lang="en-US" dirty="0">
              <a:latin typeface="+mj-lt"/>
            </a:endParaRPr>
          </a:p>
        </p:txBody>
      </p:sp>
      <p:sp>
        <p:nvSpPr>
          <p:cNvPr id="28" name="Rounded Rectangle 27"/>
          <p:cNvSpPr/>
          <p:nvPr/>
        </p:nvSpPr>
        <p:spPr bwMode="auto">
          <a:xfrm>
            <a:off x="8971917" y="5129495"/>
            <a:ext cx="1086483" cy="433105"/>
          </a:xfrm>
          <a:prstGeom prst="roundRect">
            <a:avLst>
              <a:gd name="adj" fmla="val 11667"/>
            </a:avLst>
          </a:prstGeom>
          <a:solidFill>
            <a:srgbClr val="FF0000">
              <a:alpha val="20000"/>
            </a:srgbClr>
          </a:solidFill>
          <a:ln>
            <a:noFill/>
            <a:headEnd type="none" w="med" len="med"/>
            <a:tailEnd type="none" w="med" len="med"/>
          </a:ln>
          <a:ex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75223" tIns="37612" rIns="75223" bIns="37612"/>
          <a:lstStyle/>
          <a:p>
            <a:pPr algn="ctr">
              <a:buFont typeface="Times New Roman" pitchFamily="16" charset="0"/>
              <a:buNone/>
              <a:defRPr/>
            </a:pPr>
            <a:endParaRPr lang="en-US" dirty="0">
              <a:latin typeface="+mj-lt"/>
            </a:endParaRPr>
          </a:p>
        </p:txBody>
      </p:sp>
      <p:sp>
        <p:nvSpPr>
          <p:cNvPr id="29" name="Rounded Rectangle 28"/>
          <p:cNvSpPr/>
          <p:nvPr/>
        </p:nvSpPr>
        <p:spPr bwMode="auto">
          <a:xfrm>
            <a:off x="10134600" y="5129495"/>
            <a:ext cx="1483699" cy="433105"/>
          </a:xfrm>
          <a:prstGeom prst="roundRect">
            <a:avLst>
              <a:gd name="adj" fmla="val 11667"/>
            </a:avLst>
          </a:prstGeom>
          <a:solidFill>
            <a:srgbClr val="FF0000">
              <a:alpha val="20000"/>
            </a:srgbClr>
          </a:solidFill>
          <a:ln>
            <a:noFill/>
            <a:headEnd type="none" w="med" len="med"/>
            <a:tailEnd type="none" w="med" len="med"/>
          </a:ln>
          <a:ex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75223" tIns="37612" rIns="75223" bIns="37612"/>
          <a:lstStyle/>
          <a:p>
            <a:pPr algn="ctr">
              <a:buFont typeface="Times New Roman" pitchFamily="16" charset="0"/>
              <a:buNone/>
              <a:defRPr/>
            </a:pPr>
            <a:endParaRPr lang="en-US" dirty="0">
              <a:latin typeface="+mj-lt"/>
            </a:endParaRPr>
          </a:p>
        </p:txBody>
      </p:sp>
      <p:sp>
        <p:nvSpPr>
          <p:cNvPr id="30" name="Rounded Rectangle 29"/>
          <p:cNvSpPr/>
          <p:nvPr/>
        </p:nvSpPr>
        <p:spPr bwMode="auto">
          <a:xfrm>
            <a:off x="6368563" y="5651329"/>
            <a:ext cx="1099037" cy="358412"/>
          </a:xfrm>
          <a:prstGeom prst="roundRect">
            <a:avLst>
              <a:gd name="adj" fmla="val 11667"/>
            </a:avLst>
          </a:prstGeom>
          <a:solidFill>
            <a:srgbClr val="FFFF00">
              <a:alpha val="20000"/>
            </a:srgbClr>
          </a:solidFill>
          <a:ln>
            <a:noFill/>
            <a:headEnd type="none" w="med" len="med"/>
            <a:tailEnd type="none" w="med" len="med"/>
          </a:ln>
          <a:ex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75223" tIns="37612" rIns="75223" bIns="37612"/>
          <a:lstStyle/>
          <a:p>
            <a:pPr algn="ctr">
              <a:buFont typeface="Times New Roman" pitchFamily="16" charset="0"/>
              <a:buNone/>
              <a:defRPr/>
            </a:pPr>
            <a:endParaRPr lang="en-US" dirty="0">
              <a:latin typeface="+mj-lt"/>
            </a:endParaRPr>
          </a:p>
        </p:txBody>
      </p:sp>
      <p:sp>
        <p:nvSpPr>
          <p:cNvPr id="31" name="Rounded Rectangle 30"/>
          <p:cNvSpPr/>
          <p:nvPr/>
        </p:nvSpPr>
        <p:spPr bwMode="auto">
          <a:xfrm>
            <a:off x="7501266" y="5651329"/>
            <a:ext cx="516265" cy="358412"/>
          </a:xfrm>
          <a:prstGeom prst="roundRect">
            <a:avLst>
              <a:gd name="adj" fmla="val 11667"/>
            </a:avLst>
          </a:prstGeom>
          <a:solidFill>
            <a:srgbClr val="FFFF00">
              <a:alpha val="20000"/>
            </a:srgbClr>
          </a:solidFill>
          <a:ln>
            <a:noFill/>
            <a:headEnd type="none" w="med" len="med"/>
            <a:tailEnd type="none" w="med" len="med"/>
          </a:ln>
          <a:ex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75223" tIns="37612" rIns="75223" bIns="37612"/>
          <a:lstStyle/>
          <a:p>
            <a:pPr algn="ctr">
              <a:buFont typeface="Times New Roman" pitchFamily="16" charset="0"/>
              <a:buNone/>
              <a:defRPr/>
            </a:pPr>
            <a:endParaRPr lang="en-US" dirty="0">
              <a:latin typeface="+mj-lt"/>
            </a:endParaRPr>
          </a:p>
        </p:txBody>
      </p:sp>
      <p:sp>
        <p:nvSpPr>
          <p:cNvPr id="32" name="Rounded Rectangle 31"/>
          <p:cNvSpPr/>
          <p:nvPr/>
        </p:nvSpPr>
        <p:spPr bwMode="auto">
          <a:xfrm>
            <a:off x="8123867" y="5651329"/>
            <a:ext cx="1225338" cy="358412"/>
          </a:xfrm>
          <a:prstGeom prst="roundRect">
            <a:avLst>
              <a:gd name="adj" fmla="val 11667"/>
            </a:avLst>
          </a:prstGeom>
          <a:solidFill>
            <a:srgbClr val="FFFF00">
              <a:alpha val="20000"/>
            </a:srgbClr>
          </a:solidFill>
          <a:ln>
            <a:noFill/>
            <a:headEnd type="none" w="med" len="med"/>
            <a:tailEnd type="none" w="med" len="med"/>
          </a:ln>
          <a:ex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75223" tIns="37612" rIns="75223" bIns="37612"/>
          <a:lstStyle/>
          <a:p>
            <a:pPr algn="ctr">
              <a:buFont typeface="Times New Roman" pitchFamily="16" charset="0"/>
              <a:buNone/>
              <a:defRPr/>
            </a:pPr>
            <a:endParaRPr lang="en-US" dirty="0">
              <a:latin typeface="+mj-lt"/>
            </a:endParaRPr>
          </a:p>
        </p:txBody>
      </p:sp>
      <p:sp>
        <p:nvSpPr>
          <p:cNvPr id="33" name="Rounded Rectangle 32"/>
          <p:cNvSpPr/>
          <p:nvPr/>
        </p:nvSpPr>
        <p:spPr bwMode="auto">
          <a:xfrm>
            <a:off x="9465331" y="5651329"/>
            <a:ext cx="766743" cy="358412"/>
          </a:xfrm>
          <a:prstGeom prst="roundRect">
            <a:avLst>
              <a:gd name="adj" fmla="val 11667"/>
            </a:avLst>
          </a:prstGeom>
          <a:solidFill>
            <a:srgbClr val="FFFF00">
              <a:alpha val="20000"/>
            </a:srgbClr>
          </a:solidFill>
          <a:ln>
            <a:noFill/>
            <a:headEnd type="none" w="med" len="med"/>
            <a:tailEnd type="none" w="med" len="med"/>
          </a:ln>
          <a:ex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75223" tIns="37612" rIns="75223" bIns="37612"/>
          <a:lstStyle/>
          <a:p>
            <a:pPr algn="ctr">
              <a:buFont typeface="Times New Roman" pitchFamily="16" charset="0"/>
              <a:buNone/>
              <a:defRPr/>
            </a:pPr>
            <a:endParaRPr lang="en-US" dirty="0">
              <a:latin typeface="+mj-lt"/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76200" y="4711854"/>
            <a:ext cx="11937037" cy="5172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/>
          <p:cNvSpPr/>
          <p:nvPr/>
        </p:nvSpPr>
        <p:spPr>
          <a:xfrm>
            <a:off x="76200" y="3505201"/>
            <a:ext cx="11937037" cy="63019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/>
          <p:cNvSpPr/>
          <p:nvPr/>
        </p:nvSpPr>
        <p:spPr>
          <a:xfrm>
            <a:off x="76200" y="4182441"/>
            <a:ext cx="11937037" cy="5172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/>
          <p:cNvSpPr/>
          <p:nvPr/>
        </p:nvSpPr>
        <p:spPr>
          <a:xfrm>
            <a:off x="76200" y="5073661"/>
            <a:ext cx="11937037" cy="5730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/>
          <p:cNvSpPr/>
          <p:nvPr/>
        </p:nvSpPr>
        <p:spPr>
          <a:xfrm>
            <a:off x="76200" y="5562600"/>
            <a:ext cx="11937037" cy="54309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ectangle 42"/>
          <p:cNvSpPr/>
          <p:nvPr/>
        </p:nvSpPr>
        <p:spPr>
          <a:xfrm>
            <a:off x="76200" y="2877063"/>
            <a:ext cx="11937037" cy="63019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43"/>
          <p:cNvSpPr/>
          <p:nvPr/>
        </p:nvSpPr>
        <p:spPr>
          <a:xfrm>
            <a:off x="76200" y="2320309"/>
            <a:ext cx="11937037" cy="63019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/>
          <p:cNvSpPr/>
          <p:nvPr/>
        </p:nvSpPr>
        <p:spPr>
          <a:xfrm>
            <a:off x="76200" y="1663574"/>
            <a:ext cx="11937037" cy="63019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lide Number Placeholder 4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76CE9-DBD6-47B2-9488-80AA33A3CE56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48" name="Footer Placeholder 4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Piotr Rygielski  01.02.2016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487984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1" grpId="0" animBg="1"/>
      <p:bldP spid="37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SDN on </a:t>
            </a:r>
            <a:r>
              <a:rPr lang="de-DE" dirty="0" smtClean="0"/>
              <a:t>2 </a:t>
            </a:r>
            <a:r>
              <a:rPr lang="de-DE" dirty="0" err="1" smtClean="0"/>
              <a:t>Slides</a:t>
            </a:r>
            <a:r>
              <a:rPr lang="de-DE" dirty="0" smtClean="0"/>
              <a:t> </a:t>
            </a:r>
            <a:r>
              <a:rPr lang="de-DE" dirty="0"/>
              <a:t>– </a:t>
            </a:r>
            <a:r>
              <a:rPr lang="de-DE" dirty="0" err="1"/>
              <a:t>Simplified</a:t>
            </a:r>
            <a:endParaRPr lang="en-US" dirty="0"/>
          </a:p>
        </p:txBody>
      </p:sp>
      <p:sp>
        <p:nvSpPr>
          <p:cNvPr id="13" name="Content Placeholder 2"/>
          <p:cNvSpPr>
            <a:spLocks noGrp="1"/>
          </p:cNvSpPr>
          <p:nvPr>
            <p:ph idx="1"/>
          </p:nvPr>
        </p:nvSpPr>
        <p:spPr>
          <a:xfrm>
            <a:off x="152400" y="1752601"/>
            <a:ext cx="5666232" cy="2362200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</a:pPr>
            <a:r>
              <a:rPr lang="en-US" dirty="0" smtClean="0"/>
              <a:t>New rules: learning on broadcast</a:t>
            </a:r>
          </a:p>
          <a:p>
            <a:pPr>
              <a:spcBef>
                <a:spcPts val="1200"/>
              </a:spcBef>
            </a:pPr>
            <a:r>
              <a:rPr lang="en-US" dirty="0" smtClean="0"/>
              <a:t>Proactive rule insertion: no</a:t>
            </a:r>
          </a:p>
          <a:p>
            <a:pPr>
              <a:spcBef>
                <a:spcPts val="1200"/>
              </a:spcBef>
            </a:pPr>
            <a:r>
              <a:rPr lang="en-US" dirty="0" smtClean="0"/>
              <a:t>Matching: Binary {0,1}</a:t>
            </a:r>
            <a:endParaRPr lang="en-US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5818632" y="1752600"/>
            <a:ext cx="5839968" cy="2362200"/>
          </a:xfrm>
          <a:prstGeom prst="rect">
            <a:avLst/>
          </a:prstGeom>
        </p:spPr>
        <p:txBody>
          <a:bodyPr>
            <a:noAutofit/>
          </a:bodyPr>
          <a:lstStyle>
            <a:lvl1pPr marL="358775" indent="-358775" algn="l" defTabSz="914400" rtl="0" eaLnBrk="1" latinLnBrk="0" hangingPunct="1">
              <a:spcBef>
                <a:spcPts val="2400"/>
              </a:spcBef>
              <a:buClr>
                <a:schemeClr val="tx2"/>
              </a:buClr>
              <a:buFont typeface="Wingdings" panose="05000000000000000000" pitchFamily="2" charset="2"/>
              <a:buChar char="§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27063" indent="-268288" algn="l" defTabSz="914400" rtl="0" eaLnBrk="1" latinLnBrk="0" hangingPunct="1">
              <a:spcBef>
                <a:spcPts val="600"/>
              </a:spcBef>
              <a:buClr>
                <a:schemeClr val="tx2"/>
              </a:buClr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896938" indent="-268288" algn="l" defTabSz="914400" rtl="0" eaLnBrk="1" latinLnBrk="0" hangingPunct="1">
              <a:spcBef>
                <a:spcPts val="600"/>
              </a:spcBef>
              <a:buClr>
                <a:schemeClr val="tx2"/>
              </a:buClr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165225" indent="-269875" algn="l" defTabSz="914400" rtl="0" eaLnBrk="1" latinLnBrk="0" hangingPunct="1">
              <a:spcBef>
                <a:spcPts val="600"/>
              </a:spcBef>
              <a:buClr>
                <a:schemeClr val="tx2"/>
              </a:buClr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435100" indent="-268288" algn="l" defTabSz="914400" rtl="0" eaLnBrk="1" latinLnBrk="0" hangingPunct="1">
              <a:spcBef>
                <a:spcPts val="600"/>
              </a:spcBef>
              <a:buClr>
                <a:schemeClr val="tx2"/>
              </a:buClr>
              <a:buFont typeface="Wingdings" panose="05000000000000000000" pitchFamily="2" charset="2"/>
              <a:buChar char="§"/>
              <a:defRPr sz="105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1200"/>
              </a:spcBef>
            </a:pPr>
            <a:r>
              <a:rPr lang="en-US" dirty="0" smtClean="0"/>
              <a:t>New rules: added by controller</a:t>
            </a:r>
          </a:p>
          <a:p>
            <a:pPr>
              <a:spcBef>
                <a:spcPts val="1200"/>
              </a:spcBef>
            </a:pPr>
            <a:r>
              <a:rPr lang="en-US" dirty="0"/>
              <a:t>Proactive rule insertion: </a:t>
            </a:r>
            <a:r>
              <a:rPr lang="en-US" dirty="0" smtClean="0"/>
              <a:t>yes</a:t>
            </a:r>
            <a:endParaRPr lang="en-US" dirty="0"/>
          </a:p>
          <a:p>
            <a:pPr>
              <a:spcBef>
                <a:spcPts val="1200"/>
              </a:spcBef>
            </a:pPr>
            <a:r>
              <a:rPr lang="en-US" dirty="0" smtClean="0"/>
              <a:t>Matching: Ternary {0,1,*}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818632" y="5997213"/>
            <a:ext cx="115929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smtClean="0">
                <a:latin typeface="Arial" panose="020B0604020202020204" pitchFamily="34" charset="0"/>
                <a:cs typeface="Arial" panose="020B0604020202020204" pitchFamily="34" charset="0"/>
              </a:rPr>
              <a:t>SDN</a:t>
            </a:r>
            <a:endParaRPr lang="en-US" sz="3600" dirty="0" err="1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352800" y="5941568"/>
            <a:ext cx="167225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smtClean="0">
                <a:latin typeface="Arial" panose="020B0604020202020204" pitchFamily="34" charset="0"/>
                <a:cs typeface="Arial" panose="020B0604020202020204" pitchFamily="34" charset="0"/>
              </a:rPr>
              <a:t>Normal</a:t>
            </a:r>
            <a:endParaRPr lang="en-US" sz="3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0800" y="990600"/>
            <a:ext cx="8911274" cy="587177"/>
          </a:xfrm>
          <a:prstGeom prst="rect">
            <a:avLst/>
          </a:prstGeom>
        </p:spPr>
      </p:pic>
      <p:sp>
        <p:nvSpPr>
          <p:cNvPr id="29" name="Rounded Rectangle 28"/>
          <p:cNvSpPr/>
          <p:nvPr/>
        </p:nvSpPr>
        <p:spPr bwMode="auto">
          <a:xfrm>
            <a:off x="3276600" y="990599"/>
            <a:ext cx="1066800" cy="272567"/>
          </a:xfrm>
          <a:prstGeom prst="roundRect">
            <a:avLst>
              <a:gd name="adj" fmla="val 11667"/>
            </a:avLst>
          </a:prstGeom>
          <a:solidFill>
            <a:srgbClr val="0000FF">
              <a:alpha val="20000"/>
            </a:srgbClr>
          </a:solidFill>
          <a:ln>
            <a:noFill/>
            <a:headEnd type="none" w="med" len="med"/>
            <a:tailEnd type="none" w="med" len="med"/>
          </a:ln>
          <a:ex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75223" tIns="37612" rIns="75223" bIns="37612"/>
          <a:lstStyle/>
          <a:p>
            <a:pPr algn="ctr">
              <a:buFont typeface="Times New Roman" pitchFamily="16" charset="0"/>
              <a:buNone/>
              <a:defRPr/>
            </a:pPr>
            <a:endParaRPr lang="en-US" dirty="0">
              <a:latin typeface="+mj-lt"/>
            </a:endParaRPr>
          </a:p>
        </p:txBody>
      </p:sp>
      <p:sp>
        <p:nvSpPr>
          <p:cNvPr id="30" name="Rounded Rectangle 29"/>
          <p:cNvSpPr/>
          <p:nvPr/>
        </p:nvSpPr>
        <p:spPr bwMode="auto">
          <a:xfrm>
            <a:off x="1320800" y="1263167"/>
            <a:ext cx="8911274" cy="314608"/>
          </a:xfrm>
          <a:prstGeom prst="roundRect">
            <a:avLst>
              <a:gd name="adj" fmla="val 11667"/>
            </a:avLst>
          </a:prstGeom>
          <a:solidFill>
            <a:srgbClr val="00B050">
              <a:alpha val="20000"/>
            </a:srgbClr>
          </a:solidFill>
          <a:ln>
            <a:noFill/>
            <a:headEnd type="none" w="med" len="med"/>
            <a:tailEnd type="none" w="med" len="med"/>
          </a:ln>
          <a:ex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75223" tIns="37612" rIns="75223" bIns="37612"/>
          <a:lstStyle/>
          <a:p>
            <a:pPr algn="ctr">
              <a:buFont typeface="Times New Roman" pitchFamily="16" charset="0"/>
              <a:buNone/>
              <a:defRPr/>
            </a:pPr>
            <a:endParaRPr lang="en-US" dirty="0">
              <a:latin typeface="+mj-lt"/>
            </a:endParaRPr>
          </a:p>
        </p:txBody>
      </p:sp>
      <p:sp>
        <p:nvSpPr>
          <p:cNvPr id="32" name="Slide Number Placeholder 3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76CE9-DBD6-47B2-9488-80AA33A3CE56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3" name="Footer Placeholder 3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Piotr Rygielski  01.02.2016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097526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Classical</a:t>
            </a:r>
            <a:r>
              <a:rPr lang="de-DE" dirty="0" smtClean="0"/>
              <a:t> </a:t>
            </a:r>
            <a:r>
              <a:rPr lang="de-DE" dirty="0" err="1" smtClean="0"/>
              <a:t>switching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307" y="1727200"/>
            <a:ext cx="10097093" cy="4597400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76CE9-DBD6-47B2-9488-80AA33A3CE56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Piotr Rygielski  01.02.2016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723264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SDN </a:t>
            </a:r>
            <a:r>
              <a:rPr lang="de-DE" dirty="0" err="1" smtClean="0"/>
              <a:t>Switching</a:t>
            </a:r>
            <a:endParaRPr lang="en-US" dirty="0"/>
          </a:p>
        </p:txBody>
      </p:sp>
      <p:pic>
        <p:nvPicPr>
          <p:cNvPr id="3" name="Picture 2" descr="DP-schema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938719"/>
            <a:ext cx="10058400" cy="5393014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76CE9-DBD6-47B2-9488-80AA33A3CE56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Piotr Rygielski  01.02.2016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67563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DNI </a:t>
            </a:r>
            <a:r>
              <a:rPr lang="de-DE" dirty="0" err="1" smtClean="0"/>
              <a:t>Example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695038"/>
            <a:ext cx="11125200" cy="7955336"/>
          </a:xfrm>
          <a:prstGeom prst="rect">
            <a:avLst/>
          </a:prstGeom>
        </p:spPr>
      </p:pic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76CE9-DBD6-47B2-9488-80AA33A3CE56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Piotr Rygielski  01.02.2016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321505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DNI SDN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5920" y="0"/>
            <a:ext cx="8781317" cy="6858000"/>
          </a:xfrm>
          <a:prstGeom prst="rect">
            <a:avLst/>
          </a:prstGeom>
        </p:spPr>
      </p:pic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0" y="1752600"/>
            <a:ext cx="2438400" cy="1600200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</a:pPr>
            <a:r>
              <a:rPr lang="en-US" dirty="0" smtClean="0"/>
              <a:t>+ route</a:t>
            </a:r>
          </a:p>
          <a:p>
            <a:pPr>
              <a:spcBef>
                <a:spcPts val="1200"/>
              </a:spcBef>
            </a:pPr>
            <a:r>
              <a:rPr lang="en-US" dirty="0" smtClean="0"/>
              <a:t>+ probability</a:t>
            </a:r>
          </a:p>
          <a:p>
            <a:pPr>
              <a:spcBef>
                <a:spcPts val="1200"/>
              </a:spcBef>
            </a:pPr>
            <a:r>
              <a:rPr lang="en-US" dirty="0"/>
              <a:t>?</a:t>
            </a:r>
            <a:endParaRPr lang="en-US" dirty="0"/>
          </a:p>
        </p:txBody>
      </p:sp>
      <p:cxnSp>
        <p:nvCxnSpPr>
          <p:cNvPr id="8" name="Straight Arrow Connector 7"/>
          <p:cNvCxnSpPr/>
          <p:nvPr/>
        </p:nvCxnSpPr>
        <p:spPr>
          <a:xfrm flipV="1">
            <a:off x="1447800" y="1371600"/>
            <a:ext cx="3276600" cy="838200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76CE9-DBD6-47B2-9488-80AA33A3CE56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Piotr Rygielski  01.02.2016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356811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enutzerdefiniert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dirty="0" err="1" smtClean="0">
            <a:latin typeface="Arial" panose="020B0604020202020204" pitchFamily="34" charset="0"/>
            <a:cs typeface="Arial" panose="020B0604020202020204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1054</TotalTime>
  <Words>268</Words>
  <Application>Microsoft Macintosh PowerPoint</Application>
  <PresentationFormat>Widescreen</PresentationFormat>
  <Paragraphs>77</Paragraphs>
  <Slides>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Calibri</vt:lpstr>
      <vt:lpstr>DejaVu Sans</vt:lpstr>
      <vt:lpstr>Times New Roman</vt:lpstr>
      <vt:lpstr>Wingdings</vt:lpstr>
      <vt:lpstr>Arial</vt:lpstr>
      <vt:lpstr>Larissa</vt:lpstr>
      <vt:lpstr>DNI 3 = DNI 2 + SDN Teil 2: SDN</vt:lpstr>
      <vt:lpstr>SDN on 2 slides – Simplified</vt:lpstr>
      <vt:lpstr>SDN on 2 Slides – Simplified</vt:lpstr>
      <vt:lpstr>Classical switching</vt:lpstr>
      <vt:lpstr>SDN Switching</vt:lpstr>
      <vt:lpstr>DNI Example</vt:lpstr>
      <vt:lpstr>DNI SDN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Prof. Dr. Samuel Kounev</dc:creator>
  <cp:lastModifiedBy>Piotr</cp:lastModifiedBy>
  <cp:revision>1214</cp:revision>
  <dcterms:created xsi:type="dcterms:W3CDTF">2014-01-04T09:30:10Z</dcterms:created>
  <dcterms:modified xsi:type="dcterms:W3CDTF">2016-01-31T19:41:13Z</dcterms:modified>
</cp:coreProperties>
</file>