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752" r:id="rId2"/>
    <p:sldId id="987" r:id="rId3"/>
    <p:sldId id="989" r:id="rId4"/>
    <p:sldId id="990" r:id="rId5"/>
    <p:sldId id="991" r:id="rId6"/>
    <p:sldId id="960" r:id="rId7"/>
    <p:sldId id="992" r:id="rId8"/>
    <p:sldId id="995" r:id="rId9"/>
    <p:sldId id="993" r:id="rId10"/>
    <p:sldId id="996" r:id="rId11"/>
    <p:sldId id="994" r:id="rId12"/>
    <p:sldId id="997" r:id="rId13"/>
    <p:sldId id="98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m" initials="s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A0DF"/>
    <a:srgbClr val="8ABCC0"/>
    <a:srgbClr val="FFFF00"/>
    <a:srgbClr val="0000FF"/>
    <a:srgbClr val="D0D0D0"/>
    <a:srgbClr val="008E40"/>
    <a:srgbClr val="990033"/>
    <a:srgbClr val="D57B31"/>
    <a:srgbClr val="FFDED9"/>
    <a:srgbClr val="D934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18" autoAdjust="0"/>
    <p:restoredTop sz="97727" autoAdjust="0"/>
  </p:normalViewPr>
  <p:slideViewPr>
    <p:cSldViewPr>
      <p:cViewPr varScale="1">
        <p:scale>
          <a:sx n="97" d="100"/>
          <a:sy n="97" d="100"/>
        </p:scale>
        <p:origin x="-124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3552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commentAuthors" Target="commentAuthors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17C717-2E77-43F7-8BAA-E13F99C08DD4}" type="datetimeFigureOut">
              <a:rPr lang="en-US" smtClean="0"/>
              <a:t>01/28/2016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2A6CD7-742B-4F90-ACC4-AFBCA0CF3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6017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8FAD53-7DF4-4A15-9FFC-B2278C735E69}" type="datetimeFigureOut">
              <a:rPr lang="en-US" smtClean="0"/>
              <a:t>01/28/2016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1A4F79-E684-4978-8182-2DD3F95DE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082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A4F79-E684-4978-8182-2DD3F95DEE4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5244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Prof. Dr. Max Mustermann | </a:t>
            </a:r>
            <a:br>
              <a:rPr lang="de-DE" smtClean="0"/>
            </a:br>
            <a:r>
              <a:rPr lang="de-DE" smtClean="0"/>
              <a:t>Name of Faculty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BDCDAC-DE62-4AD3-97B8-72AB65504827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2368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Prof. Dr. Max Mustermann | </a:t>
            </a:r>
            <a:br>
              <a:rPr lang="de-DE" smtClean="0"/>
            </a:br>
            <a:r>
              <a:rPr lang="de-DE" smtClean="0"/>
              <a:t>Name of Faculty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BDCDAC-DE62-4AD3-97B8-72AB65504827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2368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Prof. Dr. Max Mustermann | </a:t>
            </a:r>
            <a:br>
              <a:rPr lang="de-DE" smtClean="0"/>
            </a:br>
            <a:r>
              <a:rPr lang="de-DE" smtClean="0"/>
              <a:t>Name of Faculty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BDCDAC-DE62-4AD3-97B8-72AB65504827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2368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Prof. Dr. Max Mustermann | </a:t>
            </a:r>
            <a:br>
              <a:rPr lang="de-DE" smtClean="0"/>
            </a:br>
            <a:r>
              <a:rPr lang="de-DE" smtClean="0"/>
              <a:t>Name of Faculty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BDCDAC-DE62-4AD3-97B8-72AB65504827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236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Prof. Dr. Max Mustermann | </a:t>
            </a:r>
            <a:br>
              <a:rPr lang="de-DE" smtClean="0"/>
            </a:br>
            <a:r>
              <a:rPr lang="de-DE" smtClean="0"/>
              <a:t>Name of Faculty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BDCDAC-DE62-4AD3-97B8-72AB65504827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2368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Prof. Dr. Max Mustermann | </a:t>
            </a:r>
            <a:br>
              <a:rPr lang="de-DE" smtClean="0"/>
            </a:br>
            <a:r>
              <a:rPr lang="de-DE" smtClean="0"/>
              <a:t>Name of Faculty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BDCDAC-DE62-4AD3-97B8-72AB65504827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2368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Prof. Dr. Max Mustermann | </a:t>
            </a:r>
            <a:br>
              <a:rPr lang="de-DE" smtClean="0"/>
            </a:br>
            <a:r>
              <a:rPr lang="de-DE" smtClean="0"/>
              <a:t>Name of Faculty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BDCDAC-DE62-4AD3-97B8-72AB65504827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2368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Prof. Dr. Max Mustermann | </a:t>
            </a:r>
            <a:br>
              <a:rPr lang="de-DE" smtClean="0"/>
            </a:br>
            <a:r>
              <a:rPr lang="de-DE" smtClean="0"/>
              <a:t>Name of Faculty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BDCDAC-DE62-4AD3-97B8-72AB65504827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2368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Prof. Dr. Max Mustermann | </a:t>
            </a:r>
            <a:br>
              <a:rPr lang="de-DE" smtClean="0"/>
            </a:br>
            <a:r>
              <a:rPr lang="de-DE" smtClean="0"/>
              <a:t>Name of Faculty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BDCDAC-DE62-4AD3-97B8-72AB65504827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2368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Prof. Dr. Max Mustermann | </a:t>
            </a:r>
            <a:br>
              <a:rPr lang="de-DE" smtClean="0"/>
            </a:br>
            <a:r>
              <a:rPr lang="de-DE" smtClean="0"/>
              <a:t>Name of Faculty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BDCDAC-DE62-4AD3-97B8-72AB65504827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2368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Prof. Dr. Max Mustermann | </a:t>
            </a:r>
            <a:br>
              <a:rPr lang="de-DE" smtClean="0"/>
            </a:br>
            <a:r>
              <a:rPr lang="de-DE" smtClean="0"/>
              <a:t>Name of Faculty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BDCDAC-DE62-4AD3-97B8-72AB65504827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2368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Prof. Dr. Max Mustermann | </a:t>
            </a:r>
            <a:br>
              <a:rPr lang="de-DE" smtClean="0"/>
            </a:br>
            <a:r>
              <a:rPr lang="de-DE" smtClean="0"/>
              <a:t>Name of Faculty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BDCDAC-DE62-4AD3-97B8-72AB65504827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236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bg>
      <p:bgPr>
        <a:solidFill>
          <a:srgbClr val="063D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5" name="Rectangle 7"/>
          <p:cNvSpPr>
            <a:spLocks noChangeArrowheads="1"/>
          </p:cNvSpPr>
          <p:nvPr userDrawn="1"/>
        </p:nvSpPr>
        <p:spPr bwMode="auto">
          <a:xfrm>
            <a:off x="0" y="0"/>
            <a:ext cx="9001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2301" name="Rectangle 1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438275" y="3108325"/>
            <a:ext cx="2185988" cy="3968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0" indent="0">
              <a:spcBef>
                <a:spcPct val="0"/>
              </a:spcBef>
              <a:buFontTx/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altLang="de-DE" noProof="0" dirty="0" smtClean="0"/>
              <a:t>Ab hier Text 20 </a:t>
            </a:r>
            <a:r>
              <a:rPr lang="de-DE" altLang="de-DE" noProof="0" dirty="0" err="1" smtClean="0"/>
              <a:t>pt</a:t>
            </a:r>
            <a:endParaRPr lang="de-DE" altLang="de-DE" noProof="0" dirty="0" smtClean="0"/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ctrTitle" sz="quarter"/>
          </p:nvPr>
        </p:nvSpPr>
        <p:spPr>
          <a:xfrm>
            <a:off x="1438274" y="1619250"/>
            <a:ext cx="6791325" cy="519113"/>
          </a:xfrm>
        </p:spPr>
        <p:txBody>
          <a:bodyPr anchor="t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altLang="de-DE" noProof="0" dirty="0" smtClean="0"/>
              <a:t>Dies ist eine Headline 36 </a:t>
            </a:r>
            <a:r>
              <a:rPr lang="de-DE" altLang="de-DE" noProof="0" dirty="0" err="1" smtClean="0"/>
              <a:t>pt</a:t>
            </a:r>
            <a:endParaRPr lang="de-DE" altLang="de-DE" noProof="0" dirty="0" smtClean="0"/>
          </a:p>
        </p:txBody>
      </p:sp>
      <p:pic>
        <p:nvPicPr>
          <p:cNvPr id="12306" name="Picture 18" descr="unilogo4c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525"/>
          <a:stretch>
            <a:fillRect/>
          </a:stretch>
        </p:blipFill>
        <p:spPr bwMode="auto">
          <a:xfrm>
            <a:off x="0" y="431800"/>
            <a:ext cx="9144000" cy="89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Grafik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565551"/>
            <a:ext cx="995629" cy="606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409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57964" y="884237"/>
            <a:ext cx="8481235" cy="5135563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2F84B-5D2F-4D78-8EEB-66A250D1E425}" type="datetime1">
              <a:rPr lang="en-US" smtClean="0"/>
              <a:t>01/28/2016</a:t>
            </a:fld>
            <a:endParaRPr lang="en-US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 Template</a:t>
            </a:r>
            <a:endParaRPr lang="en-US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76CE9-DBD6-47B2-9488-80AA33A3CE5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587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0A6ED-CC4E-4536-B37B-8DE505AB6755}" type="datetime1">
              <a:rPr lang="en-US" smtClean="0"/>
              <a:t>01/28/2016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 Template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76CE9-DBD6-47B2-9488-80AA33A3CE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795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1200" y="154097"/>
            <a:ext cx="8458560" cy="442126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1200" y="1160762"/>
            <a:ext cx="8458560" cy="397625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1"/>
          </p:nvPr>
        </p:nvSpPr>
        <p:spPr bwMode="auto">
          <a:xfrm>
            <a:off x="7267680" y="6597333"/>
            <a:ext cx="1589760" cy="23474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tabLst>
                <a:tab pos="656650" algn="l"/>
                <a:tab pos="1313299" algn="l"/>
              </a:tabLst>
              <a:defRPr sz="1089" b="1">
                <a:solidFill>
                  <a:srgbClr val="FFFFFF"/>
                </a:solidFill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E950F07A-FD85-4E3D-8193-1296B9FAA1B9}" type="slidenum">
              <a:rPr lang="en-GB"/>
              <a:pPr>
                <a:defRPr/>
              </a:pPr>
              <a:t>‹#›</a:t>
            </a:fld>
            <a:r>
              <a:rPr lang="en-GB" dirty="0"/>
              <a:t> / change in master</a:t>
            </a:r>
          </a:p>
        </p:txBody>
      </p:sp>
    </p:spTree>
    <p:extLst>
      <p:ext uri="{BB962C8B-B14F-4D97-AF65-F5344CB8AC3E}">
        <p14:creationId xmlns:p14="http://schemas.microsoft.com/office/powerpoint/2010/main" val="2320958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93174" y="1143000"/>
            <a:ext cx="8099154" cy="5181600"/>
          </a:xfrm>
          <a:prstGeom prst="rect">
            <a:avLst/>
          </a:prstGeom>
        </p:spPr>
        <p:txBody>
          <a:bodyPr/>
          <a:lstStyle>
            <a:lvl1pPr marL="358775" indent="-358775">
              <a:spcBef>
                <a:spcPts val="24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7063" indent="-268288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96938" indent="-268288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65225" indent="-269875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35100" indent="-268288"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105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990600" y="236400"/>
            <a:ext cx="8153400" cy="425301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E9B4C-3029-43B9-B9BA-F12692BB10C1}" type="datetime1">
              <a:rPr lang="en-US" smtClean="0"/>
              <a:t>01/28/2016</a:t>
            </a:fld>
            <a:endParaRPr lang="en-US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 Template</a:t>
            </a:r>
            <a:endParaRPr lang="en-US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5C476CE9-DBD6-47B2-9488-80AA33A3CE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693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3600" b="1" cap="all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CA365-3D5B-435C-B1C6-D551E1DABC2B}" type="datetime1">
              <a:rPr lang="en-US" smtClean="0"/>
              <a:t>01/28/2016</a:t>
            </a:fld>
            <a:endParaRPr lang="en-US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 Template</a:t>
            </a:r>
            <a:endParaRPr lang="en-US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76CE9-DBD6-47B2-9488-80AA33A3CE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335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 marL="342900" indent="-342900">
              <a:buFont typeface="Wingdings" panose="05000000000000000000" pitchFamily="2" charset="2"/>
              <a:buChar char="§"/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Font typeface="Wingdings" panose="05000000000000000000" pitchFamily="2" charset="2"/>
              <a:buChar char="§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 marL="342900" indent="-342900">
              <a:buFont typeface="Wingdings" panose="05000000000000000000" pitchFamily="2" charset="2"/>
              <a:buChar char="§"/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Font typeface="Wingdings" panose="05000000000000000000" pitchFamily="2" charset="2"/>
              <a:buChar char="§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5D596-03D3-4004-A6C8-6FA3DFB7FB5C}" type="datetime1">
              <a:rPr lang="en-US" smtClean="0"/>
              <a:t>01/28/2016</a:t>
            </a:fld>
            <a:endParaRPr lang="en-US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 Template</a:t>
            </a:r>
            <a:endParaRPr lang="en-US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76CE9-DBD6-47B2-9488-80AA33A3CE5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471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 marL="342900" indent="-342900"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 marL="342900" indent="-342900"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5FF2F-0EC7-442A-AB02-D960BB194BE4}" type="datetime1">
              <a:rPr lang="en-US" smtClean="0"/>
              <a:t>01/28/2016</a:t>
            </a:fld>
            <a:endParaRPr lang="en-US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 Template</a:t>
            </a:r>
            <a:endParaRPr lang="en-US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76CE9-DBD6-47B2-9488-80AA33A3CE5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074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6788-424D-4BCA-B5FB-5B8F8CB4D29D}" type="datetime1">
              <a:rPr lang="en-US" smtClean="0"/>
              <a:t>01/28/2016</a:t>
            </a:fld>
            <a:endParaRPr lang="en-US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 Template</a:t>
            </a:r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5C476CE9-DBD6-47B2-9488-80AA33A3CE5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304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29258-CF1A-4AEE-93AB-1E2D4EF4CC94}" type="datetime1">
              <a:rPr lang="en-US" smtClean="0"/>
              <a:t>01/28/2016</a:t>
            </a:fld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 Template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76CE9-DBD6-47B2-9488-80AA33A3CE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958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 marL="342900" indent="-342900">
              <a:buFont typeface="Wingdings" panose="05000000000000000000" pitchFamily="2" charset="2"/>
              <a:buChar char="§"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Wingdings" panose="05000000000000000000" pitchFamily="2" charset="2"/>
              <a:buChar char="§"/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0BCAE-BCD5-41EB-B511-7EF3FE153830}" type="datetime1">
              <a:rPr lang="en-US" smtClean="0"/>
              <a:t>01/28/2016</a:t>
            </a:fld>
            <a:endParaRPr lang="en-US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 Template</a:t>
            </a:r>
            <a:endParaRPr lang="en-US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76CE9-DBD6-47B2-9488-80AA33A3CE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462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7F3B1-B590-471F-B973-3B59AA8019C2}" type="datetime1">
              <a:rPr lang="en-US" smtClean="0"/>
              <a:t>01/28/2016</a:t>
            </a:fld>
            <a:endParaRPr lang="en-US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 Template</a:t>
            </a:r>
            <a:endParaRPr lang="en-US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76CE9-DBD6-47B2-9488-80AA33A3CE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398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 userDrawn="1"/>
        </p:nvSpPr>
        <p:spPr>
          <a:xfrm>
            <a:off x="0" y="6588000"/>
            <a:ext cx="9144000" cy="306000"/>
          </a:xfrm>
          <a:prstGeom prst="rect">
            <a:avLst/>
          </a:prstGeom>
          <a:solidFill>
            <a:srgbClr val="D0D0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uppieren 4"/>
          <p:cNvGrpSpPr/>
          <p:nvPr userDrawn="1"/>
        </p:nvGrpSpPr>
        <p:grpSpPr>
          <a:xfrm>
            <a:off x="0" y="0"/>
            <a:ext cx="9144000" cy="898525"/>
            <a:chOff x="0" y="0"/>
            <a:chExt cx="9144000" cy="898525"/>
          </a:xfrm>
        </p:grpSpPr>
        <p:pic>
          <p:nvPicPr>
            <p:cNvPr id="10" name="Picture 18" descr="unilogo4c"/>
            <p:cNvPicPr>
              <a:picLocks noChangeAspect="1" noChangeArrowheads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0525"/>
            <a:stretch>
              <a:fillRect/>
            </a:stretch>
          </p:blipFill>
          <p:spPr bwMode="auto">
            <a:xfrm>
              <a:off x="0" y="0"/>
              <a:ext cx="9144000" cy="898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hteck 3"/>
            <p:cNvSpPr/>
            <p:nvPr userDrawn="1"/>
          </p:nvSpPr>
          <p:spPr>
            <a:xfrm>
              <a:off x="925780" y="26799"/>
              <a:ext cx="1200619" cy="768201"/>
            </a:xfrm>
            <a:prstGeom prst="rect">
              <a:avLst/>
            </a:prstGeom>
            <a:solidFill>
              <a:srgbClr val="D0D0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990600" y="202944"/>
            <a:ext cx="8001000" cy="4253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>
          <a:xfrm>
            <a:off x="6781800" y="6616800"/>
            <a:ext cx="1371600" cy="24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73ACCD3-3EF6-457B-A72B-431C988D1AD9}" type="datetime1">
              <a:rPr lang="en-US" smtClean="0"/>
              <a:t>01/28/2016</a:t>
            </a:fld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>
          <a:xfrm>
            <a:off x="304799" y="6616800"/>
            <a:ext cx="6390123" cy="24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Slide Template</a:t>
            </a:r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8240277" y="6616800"/>
            <a:ext cx="615640" cy="24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C476CE9-DBD6-47B2-9488-80AA33A3CE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482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0"/>
        </a:spcBef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438274" y="1619250"/>
            <a:ext cx="7553325" cy="1809750"/>
          </a:xfrm>
        </p:spPr>
        <p:txBody>
          <a:bodyPr/>
          <a:lstStyle/>
          <a:p>
            <a:r>
              <a:rPr lang="en-US" b="1" dirty="0" smtClean="0"/>
              <a:t>DNI 3 = DNI 2 + SDN</a:t>
            </a:r>
            <a:endParaRPr lang="de-DE" altLang="de-DE" dirty="0"/>
          </a:p>
        </p:txBody>
      </p:sp>
      <p:pic>
        <p:nvPicPr>
          <p:cNvPr id="4" name="Picture 3" descr="networking-1.jpg"/>
          <p:cNvPicPr>
            <a:picLocks noChangeAspect="1"/>
          </p:cNvPicPr>
          <p:nvPr/>
        </p:nvPicPr>
        <p:blipFill rotWithShape="1">
          <a:blip r:embed="rId3" cstate="print"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400" b="13554"/>
          <a:stretch/>
        </p:blipFill>
        <p:spPr>
          <a:xfrm>
            <a:off x="914400" y="3742800"/>
            <a:ext cx="8204212" cy="2505600"/>
          </a:xfrm>
          <a:prstGeom prst="rect">
            <a:avLst/>
          </a:prstGeom>
          <a:noFill/>
        </p:spPr>
      </p:pic>
      <p:sp>
        <p:nvSpPr>
          <p:cNvPr id="8" name="Rectangle 5"/>
          <p:cNvSpPr txBox="1">
            <a:spLocks noChangeArrowheads="1"/>
          </p:cNvSpPr>
          <p:nvPr/>
        </p:nvSpPr>
        <p:spPr bwMode="auto">
          <a:xfrm>
            <a:off x="1438275" y="3790890"/>
            <a:ext cx="7324725" cy="3000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Piotr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Rygielski &amp; Maximilian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Kiesner</a:t>
            </a:r>
            <a:endParaRPr lang="en-US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Chair of Software Engineering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University of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Würzburg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http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://se.informatik.uni-wuerzburg.de/</a:t>
            </a:r>
          </a:p>
          <a:p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Hier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bei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29.01.2016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458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repr-example-sdn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8240"/>
            <a:ext cx="9144000" cy="539496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DNI 3 General SDN Modeling Power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962400" y="3276600"/>
            <a:ext cx="5181600" cy="2438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4419600"/>
            <a:ext cx="4495799" cy="2209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2209800"/>
            <a:ext cx="3962400" cy="2286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feld 7"/>
          <p:cNvSpPr txBox="1"/>
          <p:nvPr/>
        </p:nvSpPr>
        <p:spPr>
          <a:xfrm>
            <a:off x="8039" y="6579933"/>
            <a:ext cx="25065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7142A130-6881-4DD8-A7E8-D028B026B051}" type="slidenum">
              <a:rPr lang="en-US" sz="1400" b="1" smtClean="0">
                <a:solidFill>
                  <a:srgbClr val="000000"/>
                </a:solidFill>
                <a:cs typeface="Gisha" panose="020B0502040204020203" pitchFamily="34" charset="-79"/>
              </a:rPr>
              <a:t>10</a:t>
            </a:fld>
            <a:r>
              <a:rPr lang="en-US" sz="1400" dirty="0" smtClean="0">
                <a:solidFill>
                  <a:srgbClr val="000000"/>
                </a:solidFill>
                <a:cs typeface="Gisha" panose="020B0502040204020203" pitchFamily="34" charset="-79"/>
              </a:rPr>
              <a:t>   Piotr </a:t>
            </a:r>
            <a:r>
              <a:rPr lang="en-US" sz="1400" dirty="0" smtClean="0">
                <a:solidFill>
                  <a:srgbClr val="000000"/>
                </a:solidFill>
                <a:cs typeface="Gisha" panose="020B0502040204020203" pitchFamily="34" charset="-79"/>
              </a:rPr>
              <a:t>&amp; Maximilian</a:t>
            </a:r>
            <a:endParaRPr lang="en-US" sz="1400" dirty="0">
              <a:solidFill>
                <a:srgbClr val="000000"/>
              </a:solidFill>
              <a:cs typeface="Gisha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52133734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DNI 3 Features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51054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US" sz="2800" dirty="0" smtClean="0"/>
              <a:t>DNI 3 allows partial models</a:t>
            </a:r>
          </a:p>
          <a:p>
            <a:pPr>
              <a:spcBef>
                <a:spcPts val="1200"/>
              </a:spcBef>
            </a:pPr>
            <a:r>
              <a:rPr lang="en-US" sz="2800" dirty="0" smtClean="0"/>
              <a:t>Thanks to “aspects” transformations are easier</a:t>
            </a:r>
          </a:p>
          <a:p>
            <a:pPr>
              <a:spcBef>
                <a:spcPts val="1200"/>
              </a:spcBef>
            </a:pPr>
            <a:r>
              <a:rPr lang="en-US" sz="2800" dirty="0" smtClean="0"/>
              <a:t>Easier manual building of models</a:t>
            </a:r>
          </a:p>
          <a:p>
            <a:pPr marL="0" indent="0">
              <a:spcBef>
                <a:spcPts val="1200"/>
              </a:spcBef>
              <a:buNone/>
            </a:pPr>
            <a:endParaRPr lang="en-US" sz="2800" dirty="0" smtClean="0"/>
          </a:p>
          <a:p>
            <a:pPr>
              <a:spcBef>
                <a:spcPts val="1200"/>
              </a:spcBef>
            </a:pPr>
            <a:endParaRPr lang="en-US" sz="2800" dirty="0" smtClean="0"/>
          </a:p>
          <a:p>
            <a:pPr>
              <a:spcBef>
                <a:spcPts val="1200"/>
              </a:spcBef>
            </a:pPr>
            <a:r>
              <a:rPr lang="en-US" sz="2800" dirty="0" smtClean="0"/>
              <a:t>DNI 3 allows some illegal states. Solvable in OCL</a:t>
            </a:r>
          </a:p>
          <a:p>
            <a:pPr>
              <a:spcBef>
                <a:spcPts val="1200"/>
              </a:spcBef>
            </a:pPr>
            <a:endParaRPr lang="en-US" sz="2800" dirty="0"/>
          </a:p>
          <a:p>
            <a:pPr>
              <a:spcBef>
                <a:spcPts val="1200"/>
              </a:spcBef>
            </a:pPr>
            <a:endParaRPr lang="en-US" sz="2800" dirty="0" smtClean="0"/>
          </a:p>
        </p:txBody>
      </p:sp>
      <p:pic>
        <p:nvPicPr>
          <p:cNvPr id="10" name="Picture 9" descr="1362780905_accepted_4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295400"/>
            <a:ext cx="393700" cy="393700"/>
          </a:xfrm>
          <a:prstGeom prst="rect">
            <a:avLst/>
          </a:prstGeom>
        </p:spPr>
      </p:pic>
      <p:pic>
        <p:nvPicPr>
          <p:cNvPr id="14" name="Picture 13" descr="1362780919_n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4191000"/>
            <a:ext cx="381000" cy="381000"/>
          </a:xfrm>
          <a:prstGeom prst="rect">
            <a:avLst/>
          </a:prstGeom>
        </p:spPr>
      </p:pic>
      <p:pic>
        <p:nvPicPr>
          <p:cNvPr id="9" name="Picture 8" descr="1362780905_accepted_4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905000"/>
            <a:ext cx="393700" cy="393700"/>
          </a:xfrm>
          <a:prstGeom prst="rect">
            <a:avLst/>
          </a:prstGeom>
        </p:spPr>
      </p:pic>
      <p:pic>
        <p:nvPicPr>
          <p:cNvPr id="15" name="Picture 14" descr="1362780905_accepted_4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438400"/>
            <a:ext cx="393700" cy="393700"/>
          </a:xfrm>
          <a:prstGeom prst="rect">
            <a:avLst/>
          </a:prstGeom>
        </p:spPr>
      </p:pic>
      <p:sp>
        <p:nvSpPr>
          <p:cNvPr id="16" name="Textfeld 7"/>
          <p:cNvSpPr txBox="1"/>
          <p:nvPr/>
        </p:nvSpPr>
        <p:spPr>
          <a:xfrm>
            <a:off x="8039" y="6579933"/>
            <a:ext cx="25065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7142A130-6881-4DD8-A7E8-D028B026B051}" type="slidenum">
              <a:rPr lang="en-US" sz="1400" b="1" smtClean="0">
                <a:solidFill>
                  <a:srgbClr val="000000"/>
                </a:solidFill>
                <a:cs typeface="Gisha" panose="020B0502040204020203" pitchFamily="34" charset="-79"/>
              </a:rPr>
              <a:t>11</a:t>
            </a:fld>
            <a:r>
              <a:rPr lang="en-US" sz="1400" dirty="0" smtClean="0">
                <a:solidFill>
                  <a:srgbClr val="000000"/>
                </a:solidFill>
                <a:cs typeface="Gisha" panose="020B0502040204020203" pitchFamily="34" charset="-79"/>
              </a:rPr>
              <a:t>   Piotr </a:t>
            </a:r>
            <a:r>
              <a:rPr lang="en-US" sz="1400" dirty="0" smtClean="0">
                <a:solidFill>
                  <a:srgbClr val="000000"/>
                </a:solidFill>
                <a:cs typeface="Gisha" panose="020B0502040204020203" pitchFamily="34" charset="-79"/>
              </a:rPr>
              <a:t>&amp; Maximilian</a:t>
            </a:r>
            <a:endParaRPr lang="en-US" sz="1400" dirty="0">
              <a:solidFill>
                <a:srgbClr val="000000"/>
              </a:solidFill>
              <a:cs typeface="Gisha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3561557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DNI 3 General SDN Modeling Power</a:t>
            </a:r>
            <a:endParaRPr lang="en-US" dirty="0"/>
          </a:p>
        </p:txBody>
      </p:sp>
      <p:pic>
        <p:nvPicPr>
          <p:cNvPr id="3" name="Picture 2" descr="DP-schema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4902740"/>
          </a:xfrm>
          <a:prstGeom prst="rect">
            <a:avLst/>
          </a:prstGeom>
        </p:spPr>
      </p:pic>
      <p:pic>
        <p:nvPicPr>
          <p:cNvPr id="11" name="Picture 10" descr="1362780905_accepted_4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2895600"/>
            <a:ext cx="609600" cy="609600"/>
          </a:xfrm>
          <a:prstGeom prst="rect">
            <a:avLst/>
          </a:prstGeom>
        </p:spPr>
      </p:pic>
      <p:pic>
        <p:nvPicPr>
          <p:cNvPr id="13" name="Picture 12" descr="1362780905_accepted_4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4495800"/>
            <a:ext cx="609600" cy="609600"/>
          </a:xfrm>
          <a:prstGeom prst="rect">
            <a:avLst/>
          </a:prstGeom>
        </p:spPr>
      </p:pic>
      <p:pic>
        <p:nvPicPr>
          <p:cNvPr id="14" name="Picture 13" descr="1362780905_accepted_4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2514600"/>
            <a:ext cx="609600" cy="609600"/>
          </a:xfrm>
          <a:prstGeom prst="rect">
            <a:avLst/>
          </a:prstGeom>
        </p:spPr>
      </p:pic>
      <p:sp>
        <p:nvSpPr>
          <p:cNvPr id="15" name="Textfeld 7"/>
          <p:cNvSpPr txBox="1"/>
          <p:nvPr/>
        </p:nvSpPr>
        <p:spPr>
          <a:xfrm>
            <a:off x="8039" y="6579933"/>
            <a:ext cx="25065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7142A130-6881-4DD8-A7E8-D028B026B051}" type="slidenum">
              <a:rPr lang="en-US" sz="1400" b="1" smtClean="0">
                <a:solidFill>
                  <a:srgbClr val="000000"/>
                </a:solidFill>
                <a:cs typeface="Gisha" panose="020B0502040204020203" pitchFamily="34" charset="-79"/>
              </a:rPr>
              <a:t>12</a:t>
            </a:fld>
            <a:r>
              <a:rPr lang="en-US" sz="1400" dirty="0" smtClean="0">
                <a:solidFill>
                  <a:srgbClr val="000000"/>
                </a:solidFill>
                <a:cs typeface="Gisha" panose="020B0502040204020203" pitchFamily="34" charset="-79"/>
              </a:rPr>
              <a:t>   Piotr </a:t>
            </a:r>
            <a:r>
              <a:rPr lang="en-US" sz="1400" dirty="0" smtClean="0">
                <a:solidFill>
                  <a:srgbClr val="000000"/>
                </a:solidFill>
                <a:cs typeface="Gisha" panose="020B0502040204020203" pitchFamily="34" charset="-79"/>
              </a:rPr>
              <a:t>&amp; Maximilian</a:t>
            </a:r>
            <a:endParaRPr lang="en-US" sz="1400" dirty="0">
              <a:solidFill>
                <a:srgbClr val="000000"/>
              </a:solidFill>
              <a:cs typeface="Gisha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70723264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Yet</a:t>
            </a:r>
            <a:r>
              <a:rPr lang="de-DE" dirty="0" smtClean="0"/>
              <a:t> </a:t>
            </a:r>
            <a:r>
              <a:rPr lang="de-DE" dirty="0" err="1" smtClean="0"/>
              <a:t>unsupported</a:t>
            </a:r>
            <a:r>
              <a:rPr lang="de-DE" dirty="0" smtClean="0"/>
              <a:t> </a:t>
            </a:r>
            <a:r>
              <a:rPr lang="de-DE" dirty="0" err="1" smtClean="0"/>
              <a:t>example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04800" y="2438400"/>
            <a:ext cx="17526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Client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400800" y="1600200"/>
            <a:ext cx="17526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Content server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400800" y="2362200"/>
            <a:ext cx="17526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Content </a:t>
            </a:r>
            <a:r>
              <a:rPr lang="en-US" dirty="0" smtClean="0"/>
              <a:t>server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400800" y="3124200"/>
            <a:ext cx="17526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Content </a:t>
            </a:r>
            <a:r>
              <a:rPr lang="en-US" dirty="0" smtClean="0"/>
              <a:t>server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400800" y="3886200"/>
            <a:ext cx="17526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Content </a:t>
            </a:r>
            <a:r>
              <a:rPr lang="en-US" dirty="0" smtClean="0"/>
              <a:t>server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429000" y="1447800"/>
            <a:ext cx="17526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SDN app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429000" y="2438400"/>
            <a:ext cx="17526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SDN Switch</a:t>
            </a:r>
            <a:endParaRPr lang="en-US" dirty="0"/>
          </a:p>
        </p:txBody>
      </p:sp>
      <p:cxnSp>
        <p:nvCxnSpPr>
          <p:cNvPr id="15" name="Straight Arrow Connector 14"/>
          <p:cNvCxnSpPr>
            <a:stCxn id="3" idx="3"/>
            <a:endCxn id="14" idx="1"/>
          </p:cNvCxnSpPr>
          <p:nvPr/>
        </p:nvCxnSpPr>
        <p:spPr>
          <a:xfrm>
            <a:off x="2057400" y="2743200"/>
            <a:ext cx="1371600" cy="0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4" idx="0"/>
            <a:endCxn id="13" idx="2"/>
          </p:cNvCxnSpPr>
          <p:nvPr/>
        </p:nvCxnSpPr>
        <p:spPr>
          <a:xfrm flipV="1">
            <a:off x="4305300" y="2057400"/>
            <a:ext cx="0" cy="381000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4" idx="3"/>
            <a:endCxn id="9" idx="1"/>
          </p:cNvCxnSpPr>
          <p:nvPr/>
        </p:nvCxnSpPr>
        <p:spPr>
          <a:xfrm flipV="1">
            <a:off x="5181600" y="2667000"/>
            <a:ext cx="1219200" cy="76200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4" idx="3"/>
            <a:endCxn id="11" idx="1"/>
          </p:cNvCxnSpPr>
          <p:nvPr/>
        </p:nvCxnSpPr>
        <p:spPr>
          <a:xfrm>
            <a:off x="5181600" y="2743200"/>
            <a:ext cx="1219200" cy="685800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4" idx="3"/>
            <a:endCxn id="12" idx="1"/>
          </p:cNvCxnSpPr>
          <p:nvPr/>
        </p:nvCxnSpPr>
        <p:spPr>
          <a:xfrm>
            <a:off x="5181600" y="2743200"/>
            <a:ext cx="1219200" cy="1447800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4" idx="3"/>
            <a:endCxn id="7" idx="1"/>
          </p:cNvCxnSpPr>
          <p:nvPr/>
        </p:nvCxnSpPr>
        <p:spPr>
          <a:xfrm flipV="1">
            <a:off x="5181600" y="1905000"/>
            <a:ext cx="1219200" cy="838200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Rounded Rectangle 46"/>
          <p:cNvSpPr/>
          <p:nvPr/>
        </p:nvSpPr>
        <p:spPr bwMode="auto">
          <a:xfrm rot="5400000">
            <a:off x="4610099" y="2628903"/>
            <a:ext cx="2286001" cy="381000"/>
          </a:xfrm>
          <a:prstGeom prst="roundRect">
            <a:avLst>
              <a:gd name="adj" fmla="val 11667"/>
            </a:avLst>
          </a:prstGeom>
          <a:solidFill>
            <a:srgbClr val="FFFF00">
              <a:alpha val="25000"/>
            </a:srgbClr>
          </a:solidFill>
          <a:ln>
            <a:noFill/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5223" tIns="37612" rIns="75223" bIns="37612"/>
          <a:lstStyle/>
          <a:p>
            <a:pPr algn="ctr">
              <a:buFont typeface="Times New Roman" pitchFamily="16" charset="0"/>
              <a:buNone/>
              <a:defRPr/>
            </a:pPr>
            <a:r>
              <a:rPr lang="en-US" dirty="0" smtClean="0">
                <a:latin typeface="+mj-lt"/>
                <a:ea typeface="Zapf Dingbats"/>
                <a:cs typeface="Zapf Dingbats"/>
                <a:sym typeface="Zapf Dingbats"/>
              </a:rPr>
              <a:t>random</a:t>
            </a:r>
            <a:endParaRPr lang="en-US" dirty="0">
              <a:latin typeface="+mj-lt"/>
            </a:endParaRPr>
          </a:p>
        </p:txBody>
      </p:sp>
      <p:sp>
        <p:nvSpPr>
          <p:cNvPr id="35" name="Content Placeholder 2"/>
          <p:cNvSpPr>
            <a:spLocks noGrp="1"/>
          </p:cNvSpPr>
          <p:nvPr>
            <p:ph idx="1"/>
          </p:nvPr>
        </p:nvSpPr>
        <p:spPr>
          <a:xfrm>
            <a:off x="304800" y="4495800"/>
            <a:ext cx="8534400" cy="18288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US" sz="2800" dirty="0" smtClean="0"/>
              <a:t>Dynamic rerouting DNI2 and DNI3</a:t>
            </a:r>
          </a:p>
          <a:p>
            <a:pPr>
              <a:spcBef>
                <a:spcPts val="1200"/>
              </a:spcBef>
            </a:pPr>
            <a:r>
              <a:rPr lang="en-US" sz="2800" dirty="0" smtClean="0"/>
              <a:t>Reactive SDN scenarios (“install rule when</a:t>
            </a:r>
            <a:r>
              <a:rPr lang="is-IS" sz="2800" dirty="0" smtClean="0"/>
              <a:t>…”)</a:t>
            </a:r>
          </a:p>
          <a:p>
            <a:pPr>
              <a:spcBef>
                <a:spcPts val="1200"/>
              </a:spcBef>
            </a:pPr>
            <a:r>
              <a:rPr lang="is-IS" sz="2800" dirty="0" smtClean="0"/>
              <a:t>Coarse/black box approach needed</a:t>
            </a:r>
            <a:endParaRPr lang="en-US" sz="2800" dirty="0" smtClean="0"/>
          </a:p>
        </p:txBody>
      </p:sp>
      <p:pic>
        <p:nvPicPr>
          <p:cNvPr id="39" name="Picture 38" descr="1362780919_n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4572000"/>
            <a:ext cx="381000" cy="381000"/>
          </a:xfrm>
          <a:prstGeom prst="rect">
            <a:avLst/>
          </a:prstGeom>
        </p:spPr>
      </p:pic>
      <p:pic>
        <p:nvPicPr>
          <p:cNvPr id="40" name="Picture 39" descr="1362780919_n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5181600"/>
            <a:ext cx="381000" cy="381000"/>
          </a:xfrm>
          <a:prstGeom prst="rect">
            <a:avLst/>
          </a:prstGeom>
        </p:spPr>
      </p:pic>
      <p:sp>
        <p:nvSpPr>
          <p:cNvPr id="43" name="Textfeld 7"/>
          <p:cNvSpPr txBox="1"/>
          <p:nvPr/>
        </p:nvSpPr>
        <p:spPr>
          <a:xfrm>
            <a:off x="8039" y="6579933"/>
            <a:ext cx="25065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7142A130-6881-4DD8-A7E8-D028B026B051}" type="slidenum">
              <a:rPr lang="en-US" sz="1400" b="1" smtClean="0">
                <a:solidFill>
                  <a:srgbClr val="000000"/>
                </a:solidFill>
                <a:cs typeface="Gisha" panose="020B0502040204020203" pitchFamily="34" charset="-79"/>
              </a:rPr>
              <a:t>13</a:t>
            </a:fld>
            <a:r>
              <a:rPr lang="en-US" sz="1400" dirty="0" smtClean="0">
                <a:solidFill>
                  <a:srgbClr val="000000"/>
                </a:solidFill>
                <a:cs typeface="Gisha" panose="020B0502040204020203" pitchFamily="34" charset="-79"/>
              </a:rPr>
              <a:t>   Piotr </a:t>
            </a:r>
            <a:r>
              <a:rPr lang="en-US" sz="1400" dirty="0" smtClean="0">
                <a:solidFill>
                  <a:srgbClr val="000000"/>
                </a:solidFill>
                <a:cs typeface="Gisha" panose="020B0502040204020203" pitchFamily="34" charset="-79"/>
              </a:rPr>
              <a:t>&amp; Maximilian</a:t>
            </a:r>
            <a:endParaRPr lang="en-US" sz="1400" dirty="0">
              <a:solidFill>
                <a:srgbClr val="000000"/>
              </a:solidFill>
              <a:cs typeface="Gisha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18321505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Why</a:t>
            </a:r>
            <a:r>
              <a:rPr lang="de-DE" dirty="0" smtClean="0"/>
              <a:t> do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meet</a:t>
            </a:r>
            <a:r>
              <a:rPr lang="de-DE" dirty="0" smtClean="0"/>
              <a:t>?</a:t>
            </a:r>
            <a:endParaRPr lang="en-US" dirty="0"/>
          </a:p>
        </p:txBody>
      </p:sp>
      <p:sp>
        <p:nvSpPr>
          <p:cNvPr id="8" name="Textfeld 7"/>
          <p:cNvSpPr txBox="1"/>
          <p:nvPr/>
        </p:nvSpPr>
        <p:spPr>
          <a:xfrm>
            <a:off x="8039" y="6579933"/>
            <a:ext cx="25065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7142A130-6881-4DD8-A7E8-D028B026B051}" type="slidenum">
              <a:rPr lang="en-US" sz="1400" b="1" smtClean="0">
                <a:solidFill>
                  <a:srgbClr val="000000"/>
                </a:solidFill>
                <a:cs typeface="Gisha" panose="020B0502040204020203" pitchFamily="34" charset="-79"/>
              </a:rPr>
              <a:t>2</a:t>
            </a:fld>
            <a:r>
              <a:rPr lang="en-US" sz="1400" dirty="0" smtClean="0">
                <a:solidFill>
                  <a:srgbClr val="000000"/>
                </a:solidFill>
                <a:cs typeface="Gisha" panose="020B0502040204020203" pitchFamily="34" charset="-79"/>
              </a:rPr>
              <a:t>   Piotr </a:t>
            </a:r>
            <a:r>
              <a:rPr lang="en-US" sz="1400" dirty="0" smtClean="0">
                <a:solidFill>
                  <a:srgbClr val="000000"/>
                </a:solidFill>
                <a:cs typeface="Gisha" panose="020B0502040204020203" pitchFamily="34" charset="-79"/>
              </a:rPr>
              <a:t>&amp; Maximilian</a:t>
            </a:r>
            <a:endParaRPr lang="en-US" sz="1400" dirty="0">
              <a:solidFill>
                <a:srgbClr val="000000"/>
              </a:solidFill>
              <a:cs typeface="Gisha" pitchFamily="34" charset="-79"/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356600" cy="51054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US" sz="2800" dirty="0" smtClean="0"/>
              <a:t>DNI should support SDN</a:t>
            </a:r>
            <a:endParaRPr lang="en-US" sz="2800" dirty="0" smtClean="0"/>
          </a:p>
          <a:p>
            <a:pPr>
              <a:spcBef>
                <a:spcPts val="1200"/>
              </a:spcBef>
            </a:pPr>
            <a:r>
              <a:rPr lang="en-US" sz="2800" dirty="0" smtClean="0"/>
              <a:t>Meta-Model was updated to add the SDN support</a:t>
            </a:r>
          </a:p>
          <a:p>
            <a:pPr>
              <a:spcBef>
                <a:spcPts val="1200"/>
              </a:spcBef>
            </a:pPr>
            <a:r>
              <a:rPr lang="en-US" sz="2800" dirty="0" smtClean="0"/>
              <a:t>Your feedback about the changes</a:t>
            </a:r>
            <a:endParaRPr lang="en-US" sz="2800" dirty="0"/>
          </a:p>
          <a:p>
            <a:pPr>
              <a:spcBef>
                <a:spcPts val="1200"/>
              </a:spcBef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12487984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Focus + Agenda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356600" cy="51054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US" sz="2800" dirty="0" smtClean="0"/>
              <a:t>We focus on the </a:t>
            </a:r>
            <a:r>
              <a:rPr lang="en-US" sz="2800" b="1" dirty="0" smtClean="0"/>
              <a:t>network structure </a:t>
            </a:r>
            <a:r>
              <a:rPr lang="en-US" sz="2800" dirty="0" smtClean="0"/>
              <a:t>part</a:t>
            </a:r>
          </a:p>
          <a:p>
            <a:pPr>
              <a:spcBef>
                <a:spcPts val="1200"/>
              </a:spcBef>
            </a:pPr>
            <a:r>
              <a:rPr lang="en-US" sz="2800" dirty="0" smtClean="0"/>
              <a:t>Class structure only (no attributes so far)</a:t>
            </a:r>
          </a:p>
          <a:p>
            <a:pPr>
              <a:spcBef>
                <a:spcPts val="1200"/>
              </a:spcBef>
            </a:pPr>
            <a:endParaRPr lang="en-US" sz="2800" dirty="0" smtClean="0"/>
          </a:p>
          <a:p>
            <a:pPr>
              <a:spcBef>
                <a:spcPts val="1200"/>
              </a:spcBef>
            </a:pPr>
            <a:endParaRPr lang="en-US" sz="2800" dirty="0" smtClean="0"/>
          </a:p>
          <a:p>
            <a:pPr>
              <a:spcBef>
                <a:spcPts val="1200"/>
              </a:spcBef>
            </a:pPr>
            <a:endParaRPr lang="en-US" sz="2800" dirty="0" smtClean="0"/>
          </a:p>
          <a:p>
            <a:pPr>
              <a:spcBef>
                <a:spcPts val="1200"/>
              </a:spcBef>
            </a:pPr>
            <a:r>
              <a:rPr lang="en-US" sz="2800" b="1" dirty="0" smtClean="0"/>
              <a:t>Next:</a:t>
            </a:r>
            <a:endParaRPr lang="en-US" sz="2800" b="1" dirty="0"/>
          </a:p>
          <a:p>
            <a:pPr>
              <a:spcBef>
                <a:spcPts val="1200"/>
              </a:spcBef>
            </a:pPr>
            <a:r>
              <a:rPr lang="en-US" sz="2800" dirty="0" smtClean="0"/>
              <a:t>Old DNI (v2)</a:t>
            </a:r>
            <a:endParaRPr lang="en-US" sz="2800" dirty="0" smtClean="0"/>
          </a:p>
          <a:p>
            <a:pPr>
              <a:spcBef>
                <a:spcPts val="1200"/>
              </a:spcBef>
            </a:pPr>
            <a:r>
              <a:rPr lang="en-US" sz="2800" dirty="0" smtClean="0"/>
              <a:t>NEW – Node “aspects” </a:t>
            </a:r>
          </a:p>
          <a:p>
            <a:pPr>
              <a:spcBef>
                <a:spcPts val="1200"/>
              </a:spcBef>
            </a:pPr>
            <a:r>
              <a:rPr lang="en-US" sz="2800" dirty="0" smtClean="0"/>
              <a:t>NEW – SDN Entities</a:t>
            </a:r>
            <a:endParaRPr lang="en-US" sz="2800" dirty="0"/>
          </a:p>
        </p:txBody>
      </p:sp>
      <p:grpSp>
        <p:nvGrpSpPr>
          <p:cNvPr id="4" name="Group 3"/>
          <p:cNvGrpSpPr/>
          <p:nvPr/>
        </p:nvGrpSpPr>
        <p:grpSpPr>
          <a:xfrm>
            <a:off x="3124200" y="2362200"/>
            <a:ext cx="6017142" cy="2013518"/>
            <a:chOff x="3048000" y="2590800"/>
            <a:chExt cx="6017142" cy="2013518"/>
          </a:xfrm>
        </p:grpSpPr>
        <p:pic>
          <p:nvPicPr>
            <p:cNvPr id="3" name="Picture 2" descr="DNIMM-root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0" y="2590800"/>
              <a:ext cx="6017142" cy="2013518"/>
            </a:xfrm>
            <a:prstGeom prst="rect">
              <a:avLst/>
            </a:prstGeom>
          </p:spPr>
        </p:pic>
        <p:pic>
          <p:nvPicPr>
            <p:cNvPr id="6" name="Picture 5" descr="1362780905_accepted_48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0" y="4114800"/>
              <a:ext cx="393700" cy="393700"/>
            </a:xfrm>
            <a:prstGeom prst="rect">
              <a:avLst/>
            </a:prstGeom>
          </p:spPr>
        </p:pic>
        <p:pic>
          <p:nvPicPr>
            <p:cNvPr id="7" name="Picture 6" descr="1362780919_no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3200" y="4114800"/>
              <a:ext cx="381000" cy="381000"/>
            </a:xfrm>
            <a:prstGeom prst="rect">
              <a:avLst/>
            </a:prstGeom>
          </p:spPr>
        </p:pic>
        <p:pic>
          <p:nvPicPr>
            <p:cNvPr id="9" name="Picture 8" descr="1362780919_no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0600" y="4114800"/>
              <a:ext cx="381000" cy="381000"/>
            </a:xfrm>
            <a:prstGeom prst="rect">
              <a:avLst/>
            </a:prstGeom>
          </p:spPr>
        </p:pic>
      </p:grpSp>
      <p:sp>
        <p:nvSpPr>
          <p:cNvPr id="10" name="Textfeld 7"/>
          <p:cNvSpPr txBox="1"/>
          <p:nvPr/>
        </p:nvSpPr>
        <p:spPr>
          <a:xfrm>
            <a:off x="8039" y="6579933"/>
            <a:ext cx="25065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7142A130-6881-4DD8-A7E8-D028B026B051}" type="slidenum">
              <a:rPr lang="en-US" sz="1400" b="1" smtClean="0">
                <a:solidFill>
                  <a:srgbClr val="000000"/>
                </a:solidFill>
                <a:cs typeface="Gisha" panose="020B0502040204020203" pitchFamily="34" charset="-79"/>
              </a:rPr>
              <a:t>3</a:t>
            </a:fld>
            <a:r>
              <a:rPr lang="en-US" sz="1400" dirty="0" smtClean="0">
                <a:solidFill>
                  <a:srgbClr val="000000"/>
                </a:solidFill>
                <a:cs typeface="Gisha" panose="020B0502040204020203" pitchFamily="34" charset="-79"/>
              </a:rPr>
              <a:t>   Piotr </a:t>
            </a:r>
            <a:r>
              <a:rPr lang="en-US" sz="1400" dirty="0" smtClean="0">
                <a:solidFill>
                  <a:srgbClr val="000000"/>
                </a:solidFill>
                <a:cs typeface="Gisha" panose="020B0502040204020203" pitchFamily="34" charset="-79"/>
              </a:rPr>
              <a:t>&amp; Maximilian</a:t>
            </a:r>
            <a:endParaRPr lang="en-US" sz="1400" dirty="0">
              <a:solidFill>
                <a:srgbClr val="000000"/>
              </a:solidFill>
              <a:cs typeface="Gisha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62759262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Old DNI </a:t>
            </a:r>
            <a:r>
              <a:rPr lang="de-DE" dirty="0" err="1" smtClean="0"/>
              <a:t>Structure</a:t>
            </a:r>
            <a:endParaRPr lang="en-US" dirty="0"/>
          </a:p>
        </p:txBody>
      </p:sp>
      <p:pic>
        <p:nvPicPr>
          <p:cNvPr id="11" name="Picture 10" descr="DNIMM-structur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2472" y="1496936"/>
            <a:ext cx="9675072" cy="437046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-457200" y="3733800"/>
            <a:ext cx="9829800" cy="2743200"/>
          </a:xfrm>
          <a:prstGeom prst="rect">
            <a:avLst/>
          </a:prstGeom>
          <a:solidFill>
            <a:schemeClr val="bg1">
              <a:lumMod val="85000"/>
              <a:alpha val="2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feld 7"/>
          <p:cNvSpPr txBox="1"/>
          <p:nvPr/>
        </p:nvSpPr>
        <p:spPr>
          <a:xfrm>
            <a:off x="8039" y="6579933"/>
            <a:ext cx="25065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7142A130-6881-4DD8-A7E8-D028B026B051}" type="slidenum">
              <a:rPr lang="en-US" sz="1400" b="1" smtClean="0">
                <a:solidFill>
                  <a:srgbClr val="000000"/>
                </a:solidFill>
                <a:cs typeface="Gisha" panose="020B0502040204020203" pitchFamily="34" charset="-79"/>
              </a:rPr>
              <a:t>4</a:t>
            </a:fld>
            <a:r>
              <a:rPr lang="en-US" sz="1400" dirty="0" smtClean="0">
                <a:solidFill>
                  <a:srgbClr val="000000"/>
                </a:solidFill>
                <a:cs typeface="Gisha" panose="020B0502040204020203" pitchFamily="34" charset="-79"/>
              </a:rPr>
              <a:t>   Piotr </a:t>
            </a:r>
            <a:r>
              <a:rPr lang="en-US" sz="1400" dirty="0" smtClean="0">
                <a:solidFill>
                  <a:srgbClr val="000000"/>
                </a:solidFill>
                <a:cs typeface="Gisha" panose="020B0502040204020203" pitchFamily="34" charset="-79"/>
              </a:rPr>
              <a:t>&amp; Maximilian</a:t>
            </a:r>
            <a:endParaRPr lang="en-US" sz="1400" dirty="0">
              <a:solidFill>
                <a:srgbClr val="000000"/>
              </a:solidFill>
              <a:cs typeface="Gisha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58593120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Why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Structure</a:t>
            </a:r>
            <a:r>
              <a:rPr lang="de-DE" dirty="0" smtClean="0"/>
              <a:t> in DNI 3?</a:t>
            </a:r>
            <a:endParaRPr lang="en-US" dirty="0"/>
          </a:p>
        </p:txBody>
      </p:sp>
      <p:sp>
        <p:nvSpPr>
          <p:cNvPr id="8" name="Textfeld 7"/>
          <p:cNvSpPr txBox="1"/>
          <p:nvPr/>
        </p:nvSpPr>
        <p:spPr>
          <a:xfrm>
            <a:off x="8039" y="6579933"/>
            <a:ext cx="16683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7142A130-6881-4DD8-A7E8-D028B026B051}" type="slidenum">
              <a:rPr lang="en-US" sz="1400" b="1" smtClean="0">
                <a:solidFill>
                  <a:srgbClr val="000000"/>
                </a:solidFill>
                <a:cs typeface="Gisha" panose="020B0502040204020203" pitchFamily="34" charset="-79"/>
              </a:rPr>
              <a:t>5</a:t>
            </a:fld>
            <a:r>
              <a:rPr lang="en-US" sz="1400" dirty="0" smtClean="0">
                <a:solidFill>
                  <a:srgbClr val="000000"/>
                </a:solidFill>
                <a:cs typeface="Gisha" panose="020B0502040204020203" pitchFamily="34" charset="-79"/>
              </a:rPr>
              <a:t>   Piotr Rygielski</a:t>
            </a:r>
            <a:endParaRPr lang="en-US" sz="1400" dirty="0">
              <a:solidFill>
                <a:srgbClr val="000000"/>
              </a:solidFill>
              <a:cs typeface="Gisha" pitchFamily="34" charset="-79"/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356600" cy="51054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US" sz="2800" dirty="0" smtClean="0"/>
              <a:t>DNI 2 prohibits all illegal representations</a:t>
            </a:r>
          </a:p>
          <a:p>
            <a:pPr>
              <a:spcBef>
                <a:spcPts val="1200"/>
              </a:spcBef>
            </a:pPr>
            <a:endParaRPr lang="en-US" sz="2800" dirty="0" smtClean="0"/>
          </a:p>
          <a:p>
            <a:pPr>
              <a:spcBef>
                <a:spcPts val="1200"/>
              </a:spcBef>
            </a:pPr>
            <a:r>
              <a:rPr lang="en-US" sz="2800" dirty="0" smtClean="0"/>
              <a:t>More transformation work</a:t>
            </a:r>
          </a:p>
          <a:p>
            <a:pPr>
              <a:spcBef>
                <a:spcPts val="1200"/>
              </a:spcBef>
            </a:pPr>
            <a:r>
              <a:rPr lang="en-US" sz="2800" dirty="0"/>
              <a:t>D</a:t>
            </a:r>
            <a:r>
              <a:rPr lang="en-US" sz="2800" dirty="0" smtClean="0"/>
              <a:t>ifficult manual building</a:t>
            </a:r>
            <a:endParaRPr lang="en-US" sz="2800" dirty="0"/>
          </a:p>
          <a:p>
            <a:pPr>
              <a:spcBef>
                <a:spcPts val="1200"/>
              </a:spcBef>
            </a:pPr>
            <a:r>
              <a:rPr lang="en-US" sz="2800" dirty="0" smtClean="0"/>
              <a:t>Partial models illegal (extraction)</a:t>
            </a:r>
          </a:p>
        </p:txBody>
      </p:sp>
      <p:pic>
        <p:nvPicPr>
          <p:cNvPr id="10" name="Picture 9" descr="1362780905_accepted_4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295400"/>
            <a:ext cx="393700" cy="393700"/>
          </a:xfrm>
          <a:prstGeom prst="rect">
            <a:avLst/>
          </a:prstGeom>
        </p:spPr>
      </p:pic>
      <p:pic>
        <p:nvPicPr>
          <p:cNvPr id="11" name="Picture 10" descr="1362780919_n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438400"/>
            <a:ext cx="381000" cy="381000"/>
          </a:xfrm>
          <a:prstGeom prst="rect">
            <a:avLst/>
          </a:prstGeom>
        </p:spPr>
      </p:pic>
      <p:pic>
        <p:nvPicPr>
          <p:cNvPr id="12" name="Picture 11" descr="1362780919_n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048000"/>
            <a:ext cx="381000" cy="381000"/>
          </a:xfrm>
          <a:prstGeom prst="rect">
            <a:avLst/>
          </a:prstGeom>
        </p:spPr>
      </p:pic>
      <p:pic>
        <p:nvPicPr>
          <p:cNvPr id="14" name="Picture 13" descr="1362780919_n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657600"/>
            <a:ext cx="381000" cy="381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248400" y="3733800"/>
            <a:ext cx="2286000" cy="1219200"/>
          </a:xfrm>
          <a:prstGeom prst="rect">
            <a:avLst/>
          </a:prstGeom>
          <a:solidFill>
            <a:srgbClr val="8ABC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New Structure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248400" y="5181600"/>
            <a:ext cx="2286000" cy="1219200"/>
          </a:xfrm>
          <a:prstGeom prst="rect">
            <a:avLst/>
          </a:prstGeom>
          <a:solidFill>
            <a:srgbClr val="DCA0D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SDN</a:t>
            </a:r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05044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/>
        </p:nvSpPr>
        <p:spPr>
          <a:xfrm>
            <a:off x="8039" y="6579933"/>
            <a:ext cx="16683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7142A130-6881-4DD8-A7E8-D028B026B051}" type="slidenum">
              <a:rPr lang="en-US" sz="1400" b="1" smtClean="0">
                <a:solidFill>
                  <a:srgbClr val="000000"/>
                </a:solidFill>
                <a:cs typeface="Gisha" panose="020B0502040204020203" pitchFamily="34" charset="-79"/>
              </a:rPr>
              <a:t>6</a:t>
            </a:fld>
            <a:r>
              <a:rPr lang="en-US" sz="1400" dirty="0" smtClean="0">
                <a:solidFill>
                  <a:srgbClr val="000000"/>
                </a:solidFill>
                <a:cs typeface="Gisha" panose="020B0502040204020203" pitchFamily="34" charset="-79"/>
              </a:rPr>
              <a:t>   Piotr Rygielski</a:t>
            </a:r>
            <a:endParaRPr lang="en-US" sz="1400" dirty="0">
              <a:solidFill>
                <a:srgbClr val="000000"/>
              </a:solidFill>
              <a:cs typeface="Gisha" pitchFamily="34" charset="-79"/>
            </a:endParaRPr>
          </a:p>
        </p:txBody>
      </p:sp>
      <p:pic>
        <p:nvPicPr>
          <p:cNvPr id="11" name="Picture 10" descr="Step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0737"/>
            <a:ext cx="9144000" cy="628726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DNI 3 </a:t>
            </a:r>
            <a:r>
              <a:rPr lang="de-DE" dirty="0" err="1" smtClean="0"/>
              <a:t>Structure</a:t>
            </a:r>
            <a:r>
              <a:rPr lang="de-DE" dirty="0" smtClean="0"/>
              <a:t> + </a:t>
            </a:r>
            <a:r>
              <a:rPr lang="de-DE" dirty="0" err="1" smtClean="0"/>
              <a:t>Node</a:t>
            </a:r>
            <a:r>
              <a:rPr lang="de-DE" dirty="0" smtClean="0"/>
              <a:t> </a:t>
            </a:r>
            <a:r>
              <a:rPr lang="de-DE" dirty="0" err="1" smtClean="0"/>
              <a:t>apsects</a:t>
            </a:r>
            <a:endParaRPr lang="en-US" dirty="0"/>
          </a:p>
        </p:txBody>
      </p:sp>
      <p:pic>
        <p:nvPicPr>
          <p:cNvPr id="13" name="Picture 12" descr="1362780905_accepted_4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4800600"/>
            <a:ext cx="393700" cy="393700"/>
          </a:xfrm>
          <a:prstGeom prst="rect">
            <a:avLst/>
          </a:prstGeom>
        </p:spPr>
      </p:pic>
      <p:pic>
        <p:nvPicPr>
          <p:cNvPr id="14" name="Picture 13" descr="1362780905_accepted_4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4724400"/>
            <a:ext cx="393700" cy="393700"/>
          </a:xfrm>
          <a:prstGeom prst="rect">
            <a:avLst/>
          </a:prstGeom>
        </p:spPr>
      </p:pic>
      <p:pic>
        <p:nvPicPr>
          <p:cNvPr id="16" name="Picture 15" descr="1362780905_accepted_4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4724400"/>
            <a:ext cx="3937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33476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feld 7"/>
          <p:cNvSpPr txBox="1"/>
          <p:nvPr/>
        </p:nvSpPr>
        <p:spPr>
          <a:xfrm>
            <a:off x="8039" y="6579933"/>
            <a:ext cx="25065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7142A130-6881-4DD8-A7E8-D028B026B051}" type="slidenum">
              <a:rPr lang="en-US" sz="1400" b="1" smtClean="0">
                <a:solidFill>
                  <a:srgbClr val="000000"/>
                </a:solidFill>
                <a:cs typeface="Gisha" panose="020B0502040204020203" pitchFamily="34" charset="-79"/>
              </a:rPr>
              <a:t>7</a:t>
            </a:fld>
            <a:r>
              <a:rPr lang="en-US" sz="1400" dirty="0" smtClean="0">
                <a:solidFill>
                  <a:srgbClr val="000000"/>
                </a:solidFill>
                <a:cs typeface="Gisha" panose="020B0502040204020203" pitchFamily="34" charset="-79"/>
              </a:rPr>
              <a:t>   Piotr </a:t>
            </a:r>
            <a:r>
              <a:rPr lang="en-US" sz="1400" dirty="0" smtClean="0">
                <a:solidFill>
                  <a:srgbClr val="000000"/>
                </a:solidFill>
                <a:cs typeface="Gisha" panose="020B0502040204020203" pitchFamily="34" charset="-79"/>
              </a:rPr>
              <a:t>&amp; Maximilian</a:t>
            </a:r>
            <a:endParaRPr lang="en-US" sz="1400" dirty="0">
              <a:solidFill>
                <a:srgbClr val="000000"/>
              </a:solidFill>
              <a:cs typeface="Gisha" pitchFamily="34" charset="-79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DNI 3 </a:t>
            </a:r>
            <a:r>
              <a:rPr lang="de-DE" dirty="0" err="1" smtClean="0"/>
              <a:t>Structure</a:t>
            </a:r>
            <a:r>
              <a:rPr lang="de-DE" dirty="0" smtClean="0"/>
              <a:t> + Performance</a:t>
            </a:r>
            <a:endParaRPr lang="en-US" dirty="0"/>
          </a:p>
        </p:txBody>
      </p:sp>
      <p:pic>
        <p:nvPicPr>
          <p:cNvPr id="5" name="Picture 4" descr="Step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728207"/>
            <a:ext cx="8915400" cy="643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81901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DNI 3 General Modeling Power</a:t>
            </a:r>
            <a:endParaRPr lang="en-US" dirty="0"/>
          </a:p>
        </p:txBody>
      </p:sp>
      <p:sp>
        <p:nvSpPr>
          <p:cNvPr id="11" name="Textfeld 7"/>
          <p:cNvSpPr txBox="1"/>
          <p:nvPr/>
        </p:nvSpPr>
        <p:spPr>
          <a:xfrm>
            <a:off x="8039" y="6579933"/>
            <a:ext cx="25065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7142A130-6881-4DD8-A7E8-D028B026B051}" type="slidenum">
              <a:rPr lang="en-US" sz="1400" b="1" smtClean="0">
                <a:solidFill>
                  <a:srgbClr val="000000"/>
                </a:solidFill>
                <a:cs typeface="Gisha" panose="020B0502040204020203" pitchFamily="34" charset="-79"/>
              </a:rPr>
              <a:t>8</a:t>
            </a:fld>
            <a:r>
              <a:rPr lang="en-US" sz="1400" dirty="0" smtClean="0">
                <a:solidFill>
                  <a:srgbClr val="000000"/>
                </a:solidFill>
                <a:cs typeface="Gisha" panose="020B0502040204020203" pitchFamily="34" charset="-79"/>
              </a:rPr>
              <a:t>   Piotr </a:t>
            </a:r>
            <a:r>
              <a:rPr lang="en-US" sz="1400" dirty="0" smtClean="0">
                <a:solidFill>
                  <a:srgbClr val="000000"/>
                </a:solidFill>
                <a:cs typeface="Gisha" panose="020B0502040204020203" pitchFamily="34" charset="-79"/>
              </a:rPr>
              <a:t>&amp; Maximilian</a:t>
            </a:r>
            <a:endParaRPr lang="en-US" sz="1400" dirty="0">
              <a:solidFill>
                <a:srgbClr val="000000"/>
              </a:solidFill>
              <a:cs typeface="Gisha" pitchFamily="34" charset="-79"/>
            </a:endParaRPr>
          </a:p>
        </p:txBody>
      </p:sp>
      <p:pic>
        <p:nvPicPr>
          <p:cNvPr id="5" name="Picture 4" descr="repr-example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4100"/>
            <a:ext cx="8991600" cy="54991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0" y="1143000"/>
            <a:ext cx="24502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Server + VMs</a:t>
            </a:r>
            <a:endParaRPr lang="en-US" sz="28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5257800"/>
            <a:ext cx="29282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Switch + VLANs</a:t>
            </a:r>
            <a:endParaRPr lang="en-US" sz="28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467600" y="487680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NFV</a:t>
            </a:r>
            <a:endParaRPr lang="en-US" sz="28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34000" y="1828800"/>
            <a:ext cx="9427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SDN</a:t>
            </a:r>
            <a:endParaRPr lang="en-US" sz="28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649172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DNI 3 </a:t>
            </a:r>
            <a:r>
              <a:rPr lang="de-DE" dirty="0" err="1" smtClean="0"/>
              <a:t>Structure</a:t>
            </a:r>
            <a:r>
              <a:rPr lang="de-DE" dirty="0" smtClean="0"/>
              <a:t> + SDN</a:t>
            </a:r>
            <a:endParaRPr lang="en-US" dirty="0"/>
          </a:p>
        </p:txBody>
      </p:sp>
      <p:pic>
        <p:nvPicPr>
          <p:cNvPr id="11" name="Picture 10" descr="1362780905_accepted_4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3505200"/>
            <a:ext cx="393700" cy="393700"/>
          </a:xfrm>
          <a:prstGeom prst="rect">
            <a:avLst/>
          </a:prstGeom>
        </p:spPr>
      </p:pic>
      <p:sp>
        <p:nvSpPr>
          <p:cNvPr id="9" name="Textfeld 7"/>
          <p:cNvSpPr txBox="1"/>
          <p:nvPr/>
        </p:nvSpPr>
        <p:spPr>
          <a:xfrm>
            <a:off x="8039" y="6579933"/>
            <a:ext cx="25065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7142A130-6881-4DD8-A7E8-D028B026B051}" type="slidenum">
              <a:rPr lang="en-US" sz="1400" b="1" smtClean="0">
                <a:solidFill>
                  <a:srgbClr val="000000"/>
                </a:solidFill>
                <a:cs typeface="Gisha" panose="020B0502040204020203" pitchFamily="34" charset="-79"/>
              </a:rPr>
              <a:t>9</a:t>
            </a:fld>
            <a:r>
              <a:rPr lang="en-US" sz="1400" dirty="0" smtClean="0">
                <a:solidFill>
                  <a:srgbClr val="000000"/>
                </a:solidFill>
                <a:cs typeface="Gisha" panose="020B0502040204020203" pitchFamily="34" charset="-79"/>
              </a:rPr>
              <a:t>   Piotr </a:t>
            </a:r>
            <a:r>
              <a:rPr lang="en-US" sz="1400" dirty="0" smtClean="0">
                <a:solidFill>
                  <a:srgbClr val="000000"/>
                </a:solidFill>
                <a:cs typeface="Gisha" panose="020B0502040204020203" pitchFamily="34" charset="-79"/>
              </a:rPr>
              <a:t>&amp; Maximilian</a:t>
            </a:r>
            <a:endParaRPr lang="en-US" sz="1400" dirty="0">
              <a:solidFill>
                <a:srgbClr val="000000"/>
              </a:solidFill>
              <a:cs typeface="Gisha" pitchFamily="34" charset="-79"/>
            </a:endParaRPr>
          </a:p>
        </p:txBody>
      </p:sp>
      <p:pic>
        <p:nvPicPr>
          <p:cNvPr id="7" name="Picture 6" descr="1362780919_n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2895600"/>
            <a:ext cx="381000" cy="381000"/>
          </a:xfrm>
          <a:prstGeom prst="rect">
            <a:avLst/>
          </a:prstGeom>
        </p:spPr>
      </p:pic>
      <p:pic>
        <p:nvPicPr>
          <p:cNvPr id="5" name="Picture 4" descr="sdn classes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964" y="609601"/>
            <a:ext cx="8391036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14827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enutzerdefiniert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err="1" smtClean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959</TotalTime>
  <Words>378</Words>
  <Application>Microsoft Macintosh PowerPoint</Application>
  <PresentationFormat>On-screen Show (4:3)</PresentationFormat>
  <Paragraphs>112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Larissa</vt:lpstr>
      <vt:lpstr>DNI 3 = DNI 2 + SDN</vt:lpstr>
      <vt:lpstr>Why do we meet?</vt:lpstr>
      <vt:lpstr>Focus + Agenda</vt:lpstr>
      <vt:lpstr>Old DNI Structure</vt:lpstr>
      <vt:lpstr>Why new Structure in DNI 3?</vt:lpstr>
      <vt:lpstr>DNI 3 Structure + Node apsects</vt:lpstr>
      <vt:lpstr>DNI 3 Structure + Performance</vt:lpstr>
      <vt:lpstr>DNI 3 General Modeling Power</vt:lpstr>
      <vt:lpstr>DNI 3 Structure + SDN</vt:lpstr>
      <vt:lpstr>DNI 3 General SDN Modeling Power</vt:lpstr>
      <vt:lpstr>DNI 3 Features</vt:lpstr>
      <vt:lpstr>DNI 3 General SDN Modeling Power</vt:lpstr>
      <vt:lpstr>Yet unsupported example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Prof. Dr. Samuel Kounev</dc:creator>
  <cp:lastModifiedBy>Piotr Rygielski</cp:lastModifiedBy>
  <cp:revision>1153</cp:revision>
  <dcterms:created xsi:type="dcterms:W3CDTF">2014-01-04T09:30:10Z</dcterms:created>
  <dcterms:modified xsi:type="dcterms:W3CDTF">2016-01-28T14:36:00Z</dcterms:modified>
</cp:coreProperties>
</file>